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Inter SemiBold"/>
      <p:regular r:id="rId39"/>
      <p:bold r:id="rId40"/>
    </p:embeddedFont>
    <p:embeddedFont>
      <p:font typeface="Inter"/>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3" roundtripDataSignature="AMtx7misHR+9EXVkaqwaXXCkubSRBOZv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20" Type="http://schemas.openxmlformats.org/officeDocument/2006/relationships/slide" Target="slides/slide15.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InterSemiBold-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jnob3YLb33f7Zxcw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7b8b1c84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d7b8b1c843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c96235d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1c96235d9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c96235d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1c96235d9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c96235d9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1c96235d9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c96235d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1c96235d9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c96235d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1c96235d9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c96235d9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1c96235d9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c96235d9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1c96235d9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c96235d9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1c96235d90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c96235d9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1c96235d9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c96235d9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1c96235d9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c96235d9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1c96235d9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c96235d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1c96235d9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c96235d9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1c96235d9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c96235d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1c96235d9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c96235d9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1c96235d9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c96235d9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1c96235d90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c96235d9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1c96235d90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c96235d9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1c96235d90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c96235d9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1c96235d90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9b4fad2f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239b4fad2ff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c96235d9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1c96235d90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c96235d9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1c96235d90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1c96235d9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1c96235d90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c96235d9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1c96235d90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9b4fad2f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39b4fad2f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9b4fad2f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39b4fad2ff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9b4fad2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39b4fad2ff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9b4fad2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39b4fad2f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9b4fad2ff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39b4fad2ff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https://forms.gle/jnob3YLb33f7Zxcw5</a:t>
            </a:r>
            <a:r>
              <a:rPr lang="en"/>
              <a:t> - Feedback form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33000"/>
          </a:blip>
          <a:srcRect b="0" l="2747" r="-4591" t="5024"/>
          <a:stretch/>
        </p:blipFill>
        <p:spPr>
          <a:xfrm>
            <a:off x="-899300" y="1277350"/>
            <a:ext cx="10533751" cy="4061000"/>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8853151" y="4618450"/>
            <a:ext cx="176824" cy="400200"/>
          </a:xfrm>
          <a:prstGeom prst="rect">
            <a:avLst/>
          </a:prstGeom>
          <a:noFill/>
          <a:ln>
            <a:noFill/>
          </a:ln>
        </p:spPr>
      </p:pic>
      <p:pic>
        <p:nvPicPr>
          <p:cNvPr id="56" name="Google Shape;56;p1"/>
          <p:cNvPicPr preferRelativeResize="0"/>
          <p:nvPr/>
        </p:nvPicPr>
        <p:blipFill rotWithShape="1">
          <a:blip r:embed="rId4">
            <a:alphaModFix/>
          </a:blip>
          <a:srcRect b="0" l="0" r="0" t="0"/>
          <a:stretch/>
        </p:blipFill>
        <p:spPr>
          <a:xfrm>
            <a:off x="484276" y="441150"/>
            <a:ext cx="176824" cy="400200"/>
          </a:xfrm>
          <a:prstGeom prst="rect">
            <a:avLst/>
          </a:prstGeom>
          <a:noFill/>
          <a:ln>
            <a:noFill/>
          </a:ln>
        </p:spPr>
      </p:pic>
      <p:sp>
        <p:nvSpPr>
          <p:cNvPr id="57" name="Google Shape;57;p1"/>
          <p:cNvSpPr txBox="1"/>
          <p:nvPr/>
        </p:nvSpPr>
        <p:spPr>
          <a:xfrm>
            <a:off x="661100" y="418075"/>
            <a:ext cx="143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Xccelerate.co</a:t>
            </a:r>
            <a:endParaRPr b="1" i="0" sz="1400" u="none" cap="none" strike="noStrike">
              <a:solidFill>
                <a:schemeClr val="lt1"/>
              </a:solidFill>
              <a:latin typeface="Arial"/>
              <a:ea typeface="Arial"/>
              <a:cs typeface="Arial"/>
              <a:sym typeface="Arial"/>
            </a:endParaRPr>
          </a:p>
        </p:txBody>
      </p:sp>
      <p:sp>
        <p:nvSpPr>
          <p:cNvPr id="58" name="Google Shape;58;p1"/>
          <p:cNvSpPr txBox="1"/>
          <p:nvPr/>
        </p:nvSpPr>
        <p:spPr>
          <a:xfrm>
            <a:off x="661100" y="1807625"/>
            <a:ext cx="210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59" name="Google Shape;59;p1"/>
          <p:cNvSpPr txBox="1"/>
          <p:nvPr/>
        </p:nvSpPr>
        <p:spPr>
          <a:xfrm>
            <a:off x="549700" y="1936350"/>
            <a:ext cx="72276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3900" u="none" cap="none" strike="noStrike">
                <a:solidFill>
                  <a:schemeClr val="lt1"/>
                </a:solidFill>
                <a:latin typeface="Arial"/>
                <a:ea typeface="Arial"/>
                <a:cs typeface="Arial"/>
                <a:sym typeface="Arial"/>
              </a:rPr>
              <a:t>Data Science - </a:t>
            </a:r>
            <a:r>
              <a:rPr b="1" lang="en" sz="3900">
                <a:solidFill>
                  <a:schemeClr val="lt1"/>
                </a:solidFill>
              </a:rPr>
              <a:t>Power BI</a:t>
            </a:r>
            <a:r>
              <a:rPr b="1" i="0" lang="en" sz="3900" u="none" cap="none" strike="noStrike">
                <a:solidFill>
                  <a:schemeClr val="lt1"/>
                </a:solidFill>
                <a:latin typeface="Arial"/>
                <a:ea typeface="Arial"/>
                <a:cs typeface="Arial"/>
                <a:sym typeface="Arial"/>
              </a:rPr>
              <a:t> Part I </a:t>
            </a:r>
            <a:endParaRPr b="1" i="0" sz="13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42" name="Shape 142"/>
        <p:cNvGrpSpPr/>
        <p:nvPr/>
      </p:nvGrpSpPr>
      <p:grpSpPr>
        <a:xfrm>
          <a:off x="0" y="0"/>
          <a:ext cx="0" cy="0"/>
          <a:chOff x="0" y="0"/>
          <a:chExt cx="0" cy="0"/>
        </a:xfrm>
      </p:grpSpPr>
      <p:pic>
        <p:nvPicPr>
          <p:cNvPr id="143" name="Google Shape;143;g1d7b8b1c843_1_37"/>
          <p:cNvPicPr preferRelativeResize="0"/>
          <p:nvPr/>
        </p:nvPicPr>
        <p:blipFill>
          <a:blip r:embed="rId3">
            <a:alphaModFix/>
          </a:blip>
          <a:stretch>
            <a:fillRect/>
          </a:stretch>
        </p:blipFill>
        <p:spPr>
          <a:xfrm>
            <a:off x="152400" y="152400"/>
            <a:ext cx="6496644" cy="4838700"/>
          </a:xfrm>
          <a:prstGeom prst="rect">
            <a:avLst/>
          </a:prstGeom>
          <a:noFill/>
          <a:ln>
            <a:noFill/>
          </a:ln>
        </p:spPr>
      </p:pic>
      <p:sp>
        <p:nvSpPr>
          <p:cNvPr id="144" name="Google Shape;144;g1d7b8b1c843_1_37"/>
          <p:cNvSpPr/>
          <p:nvPr/>
        </p:nvSpPr>
        <p:spPr>
          <a:xfrm>
            <a:off x="568575" y="2293650"/>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145" name="Google Shape;145;g1d7b8b1c843_1_37"/>
          <p:cNvSpPr/>
          <p:nvPr/>
        </p:nvSpPr>
        <p:spPr>
          <a:xfrm>
            <a:off x="980775" y="2350875"/>
            <a:ext cx="1070700" cy="219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49" name="Shape 149"/>
        <p:cNvGrpSpPr/>
        <p:nvPr/>
      </p:nvGrpSpPr>
      <p:grpSpPr>
        <a:xfrm>
          <a:off x="0" y="0"/>
          <a:ext cx="0" cy="0"/>
          <a:chOff x="0" y="0"/>
          <a:chExt cx="0" cy="0"/>
        </a:xfrm>
      </p:grpSpPr>
      <p:sp>
        <p:nvSpPr>
          <p:cNvPr id="150" name="Google Shape;150;g21c96235d90_0_17"/>
          <p:cNvSpPr txBox="1"/>
          <p:nvPr/>
        </p:nvSpPr>
        <p:spPr>
          <a:xfrm>
            <a:off x="3662400" y="2079150"/>
            <a:ext cx="18192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3200">
                <a:solidFill>
                  <a:srgbClr val="0097A7"/>
                </a:solidFill>
                <a:latin typeface="Inter"/>
                <a:ea typeface="Inter"/>
                <a:cs typeface="Inter"/>
                <a:sym typeface="Inter"/>
              </a:rPr>
              <a:t>OR</a:t>
            </a:r>
            <a:endParaRPr b="1" i="0" sz="32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54" name="Shape 154"/>
        <p:cNvGrpSpPr/>
        <p:nvPr/>
      </p:nvGrpSpPr>
      <p:grpSpPr>
        <a:xfrm>
          <a:off x="0" y="0"/>
          <a:ext cx="0" cy="0"/>
          <a:chOff x="0" y="0"/>
          <a:chExt cx="0" cy="0"/>
        </a:xfrm>
      </p:grpSpPr>
      <p:pic>
        <p:nvPicPr>
          <p:cNvPr id="155" name="Google Shape;155;g21c96235d90_0_23"/>
          <p:cNvPicPr preferRelativeResize="0"/>
          <p:nvPr/>
        </p:nvPicPr>
        <p:blipFill>
          <a:blip r:embed="rId3">
            <a:alphaModFix/>
          </a:blip>
          <a:stretch>
            <a:fillRect/>
          </a:stretch>
        </p:blipFill>
        <p:spPr>
          <a:xfrm>
            <a:off x="99975" y="211175"/>
            <a:ext cx="5329027" cy="2918350"/>
          </a:xfrm>
          <a:prstGeom prst="rect">
            <a:avLst/>
          </a:prstGeom>
          <a:noFill/>
          <a:ln>
            <a:noFill/>
          </a:ln>
        </p:spPr>
      </p:pic>
      <p:sp>
        <p:nvSpPr>
          <p:cNvPr id="156" name="Google Shape;156;g21c96235d90_0_23"/>
          <p:cNvSpPr/>
          <p:nvPr/>
        </p:nvSpPr>
        <p:spPr>
          <a:xfrm>
            <a:off x="2553025" y="1759425"/>
            <a:ext cx="1227900" cy="14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g21c96235d90_0_23"/>
          <p:cNvPicPr preferRelativeResize="0"/>
          <p:nvPr/>
        </p:nvPicPr>
        <p:blipFill>
          <a:blip r:embed="rId4">
            <a:alphaModFix/>
          </a:blip>
          <a:stretch>
            <a:fillRect/>
          </a:stretch>
        </p:blipFill>
        <p:spPr>
          <a:xfrm>
            <a:off x="4519089" y="2146050"/>
            <a:ext cx="4624909" cy="2997449"/>
          </a:xfrm>
          <a:prstGeom prst="rect">
            <a:avLst/>
          </a:prstGeom>
          <a:noFill/>
          <a:ln>
            <a:noFill/>
          </a:ln>
        </p:spPr>
      </p:pic>
      <p:sp>
        <p:nvSpPr>
          <p:cNvPr id="158" name="Google Shape;158;g21c96235d90_0_23"/>
          <p:cNvSpPr/>
          <p:nvPr/>
        </p:nvSpPr>
        <p:spPr>
          <a:xfrm>
            <a:off x="1392150" y="165832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159" name="Google Shape;159;g21c96235d90_0_23"/>
          <p:cNvSpPr/>
          <p:nvPr/>
        </p:nvSpPr>
        <p:spPr>
          <a:xfrm>
            <a:off x="7227500" y="2892600"/>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160" name="Google Shape;160;g21c96235d90_0_23"/>
          <p:cNvSpPr/>
          <p:nvPr/>
        </p:nvSpPr>
        <p:spPr>
          <a:xfrm>
            <a:off x="7646775" y="2892600"/>
            <a:ext cx="1227900" cy="29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1c96235d90_0_23"/>
          <p:cNvSpPr/>
          <p:nvPr/>
        </p:nvSpPr>
        <p:spPr>
          <a:xfrm rot="5400000">
            <a:off x="3815875" y="1874175"/>
            <a:ext cx="696300" cy="766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65" name="Shape 165"/>
        <p:cNvGrpSpPr/>
        <p:nvPr/>
      </p:nvGrpSpPr>
      <p:grpSpPr>
        <a:xfrm>
          <a:off x="0" y="0"/>
          <a:ext cx="0" cy="0"/>
          <a:chOff x="0" y="0"/>
          <a:chExt cx="0" cy="0"/>
        </a:xfrm>
      </p:grpSpPr>
      <p:pic>
        <p:nvPicPr>
          <p:cNvPr id="166" name="Google Shape;166;g21c96235d90_0_26"/>
          <p:cNvPicPr preferRelativeResize="0"/>
          <p:nvPr/>
        </p:nvPicPr>
        <p:blipFill>
          <a:blip r:embed="rId3">
            <a:alphaModFix/>
          </a:blip>
          <a:stretch>
            <a:fillRect/>
          </a:stretch>
        </p:blipFill>
        <p:spPr>
          <a:xfrm>
            <a:off x="152400" y="152400"/>
            <a:ext cx="8839202" cy="3605843"/>
          </a:xfrm>
          <a:prstGeom prst="rect">
            <a:avLst/>
          </a:prstGeom>
          <a:noFill/>
          <a:ln>
            <a:noFill/>
          </a:ln>
        </p:spPr>
      </p:pic>
      <p:sp>
        <p:nvSpPr>
          <p:cNvPr id="167" name="Google Shape;167;g21c96235d90_0_26"/>
          <p:cNvSpPr/>
          <p:nvPr/>
        </p:nvSpPr>
        <p:spPr>
          <a:xfrm>
            <a:off x="0" y="938500"/>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168" name="Google Shape;168;g21c96235d90_0_26"/>
          <p:cNvSpPr/>
          <p:nvPr/>
        </p:nvSpPr>
        <p:spPr>
          <a:xfrm>
            <a:off x="7881525" y="332202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169" name="Google Shape;169;g21c96235d90_0_26"/>
          <p:cNvSpPr/>
          <p:nvPr/>
        </p:nvSpPr>
        <p:spPr>
          <a:xfrm>
            <a:off x="8265525" y="3369125"/>
            <a:ext cx="6288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73" name="Shape 173"/>
        <p:cNvGrpSpPr/>
        <p:nvPr/>
      </p:nvGrpSpPr>
      <p:grpSpPr>
        <a:xfrm>
          <a:off x="0" y="0"/>
          <a:ext cx="0" cy="0"/>
          <a:chOff x="0" y="0"/>
          <a:chExt cx="0" cy="0"/>
        </a:xfrm>
      </p:grpSpPr>
      <p:sp>
        <p:nvSpPr>
          <p:cNvPr id="174" name="Google Shape;174;g21c96235d90_0_29"/>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Interface Walkthrough</a:t>
            </a:r>
            <a:endParaRPr b="1" i="0" sz="4500" u="none" cap="none" strike="noStrike">
              <a:solidFill>
                <a:schemeClr val="lt1"/>
              </a:solidFill>
              <a:latin typeface="Arial"/>
              <a:ea typeface="Arial"/>
              <a:cs typeface="Arial"/>
              <a:sym typeface="Arial"/>
            </a:endParaRPr>
          </a:p>
        </p:txBody>
      </p:sp>
      <p:pic>
        <p:nvPicPr>
          <p:cNvPr id="175" name="Google Shape;175;g21c96235d90_0_29"/>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176" name="Google Shape;176;g21c96235d90_0_29"/>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80" name="Shape 180"/>
        <p:cNvGrpSpPr/>
        <p:nvPr/>
      </p:nvGrpSpPr>
      <p:grpSpPr>
        <a:xfrm>
          <a:off x="0" y="0"/>
          <a:ext cx="0" cy="0"/>
          <a:chOff x="0" y="0"/>
          <a:chExt cx="0" cy="0"/>
        </a:xfrm>
      </p:grpSpPr>
      <p:pic>
        <p:nvPicPr>
          <p:cNvPr id="181" name="Google Shape;181;g21c96235d90_0_32"/>
          <p:cNvPicPr preferRelativeResize="0"/>
          <p:nvPr/>
        </p:nvPicPr>
        <p:blipFill>
          <a:blip r:embed="rId3">
            <a:alphaModFix/>
          </a:blip>
          <a:stretch>
            <a:fillRect/>
          </a:stretch>
        </p:blipFill>
        <p:spPr>
          <a:xfrm>
            <a:off x="152400" y="150775"/>
            <a:ext cx="8839198" cy="4748596"/>
          </a:xfrm>
          <a:prstGeom prst="rect">
            <a:avLst/>
          </a:prstGeom>
          <a:noFill/>
          <a:ln>
            <a:noFill/>
          </a:ln>
        </p:spPr>
      </p:pic>
      <p:sp>
        <p:nvSpPr>
          <p:cNvPr id="182" name="Google Shape;182;g21c96235d90_0_32"/>
          <p:cNvSpPr txBox="1"/>
          <p:nvPr/>
        </p:nvSpPr>
        <p:spPr>
          <a:xfrm>
            <a:off x="6483650" y="861000"/>
            <a:ext cx="95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Close the pop-up</a:t>
            </a:r>
            <a:endParaRPr/>
          </a:p>
        </p:txBody>
      </p:sp>
      <p:sp>
        <p:nvSpPr>
          <p:cNvPr id="183" name="Google Shape;183;g21c96235d90_0_32"/>
          <p:cNvSpPr/>
          <p:nvPr/>
        </p:nvSpPr>
        <p:spPr>
          <a:xfrm>
            <a:off x="6483650" y="861000"/>
            <a:ext cx="172200" cy="90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1c96235d90_0_32"/>
          <p:cNvSpPr/>
          <p:nvPr/>
        </p:nvSpPr>
        <p:spPr>
          <a:xfrm>
            <a:off x="890950" y="404300"/>
            <a:ext cx="3968100" cy="4566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1c96235d90_0_32"/>
          <p:cNvSpPr txBox="1"/>
          <p:nvPr/>
        </p:nvSpPr>
        <p:spPr>
          <a:xfrm>
            <a:off x="4966200" y="432500"/>
            <a:ext cx="41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Ribbon: Data handling</a:t>
            </a:r>
            <a:endParaRPr/>
          </a:p>
        </p:txBody>
      </p:sp>
      <p:sp>
        <p:nvSpPr>
          <p:cNvPr id="186" name="Google Shape;186;g21c96235d90_0_32"/>
          <p:cNvSpPr/>
          <p:nvPr/>
        </p:nvSpPr>
        <p:spPr>
          <a:xfrm>
            <a:off x="7831300" y="861000"/>
            <a:ext cx="1160400" cy="2305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1c96235d90_0_32"/>
          <p:cNvSpPr txBox="1"/>
          <p:nvPr/>
        </p:nvSpPr>
        <p:spPr>
          <a:xfrm>
            <a:off x="7831300" y="3195100"/>
            <a:ext cx="125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Side panel: Visualisation tools and filters</a:t>
            </a:r>
            <a:endParaRPr/>
          </a:p>
        </p:txBody>
      </p:sp>
      <p:sp>
        <p:nvSpPr>
          <p:cNvPr id="188" name="Google Shape;188;g21c96235d90_0_32"/>
          <p:cNvSpPr/>
          <p:nvPr/>
        </p:nvSpPr>
        <p:spPr>
          <a:xfrm>
            <a:off x="157225" y="883450"/>
            <a:ext cx="172200" cy="71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1c96235d90_0_32"/>
          <p:cNvSpPr txBox="1"/>
          <p:nvPr/>
        </p:nvSpPr>
        <p:spPr>
          <a:xfrm>
            <a:off x="-1053001" y="913450"/>
            <a:ext cx="116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Side panel: Table and relationship viewer</a:t>
            </a:r>
            <a:endParaRPr/>
          </a:p>
        </p:txBody>
      </p:sp>
      <p:sp>
        <p:nvSpPr>
          <p:cNvPr id="190" name="Google Shape;190;g21c96235d90_0_32"/>
          <p:cNvSpPr/>
          <p:nvPr/>
        </p:nvSpPr>
        <p:spPr>
          <a:xfrm>
            <a:off x="496825" y="4589475"/>
            <a:ext cx="678600" cy="2196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1c96235d90_0_32"/>
          <p:cNvSpPr txBox="1"/>
          <p:nvPr/>
        </p:nvSpPr>
        <p:spPr>
          <a:xfrm>
            <a:off x="1233175" y="4499175"/>
            <a:ext cx="67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Pages tabs</a:t>
            </a:r>
            <a:endParaRPr/>
          </a:p>
        </p:txBody>
      </p:sp>
      <p:sp>
        <p:nvSpPr>
          <p:cNvPr id="192" name="Google Shape;192;g21c96235d90_0_32"/>
          <p:cNvSpPr/>
          <p:nvPr/>
        </p:nvSpPr>
        <p:spPr>
          <a:xfrm>
            <a:off x="796275" y="883450"/>
            <a:ext cx="7035000" cy="3705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1c96235d90_0_32"/>
          <p:cNvSpPr txBox="1"/>
          <p:nvPr/>
        </p:nvSpPr>
        <p:spPr>
          <a:xfrm>
            <a:off x="3496650" y="4051275"/>
            <a:ext cx="12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Main Area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97" name="Shape 197"/>
        <p:cNvGrpSpPr/>
        <p:nvPr/>
      </p:nvGrpSpPr>
      <p:grpSpPr>
        <a:xfrm>
          <a:off x="0" y="0"/>
          <a:ext cx="0" cy="0"/>
          <a:chOff x="0" y="0"/>
          <a:chExt cx="0" cy="0"/>
        </a:xfrm>
      </p:grpSpPr>
      <p:sp>
        <p:nvSpPr>
          <p:cNvPr id="198" name="Google Shape;198;g21c96235d90_0_35"/>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Let’s Load Some Data</a:t>
            </a:r>
            <a:endParaRPr b="1" i="0" sz="4500" u="none" cap="none" strike="noStrike">
              <a:solidFill>
                <a:schemeClr val="lt1"/>
              </a:solidFill>
              <a:latin typeface="Arial"/>
              <a:ea typeface="Arial"/>
              <a:cs typeface="Arial"/>
              <a:sym typeface="Arial"/>
            </a:endParaRPr>
          </a:p>
        </p:txBody>
      </p:sp>
      <p:pic>
        <p:nvPicPr>
          <p:cNvPr id="199" name="Google Shape;199;g21c96235d90_0_35"/>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200" name="Google Shape;200;g21c96235d90_0_35"/>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201" name="Google Shape;201;g21c96235d90_0_35"/>
          <p:cNvPicPr preferRelativeResize="0"/>
          <p:nvPr/>
        </p:nvPicPr>
        <p:blipFill rotWithShape="1">
          <a:blip r:embed="rId3">
            <a:alphaModFix/>
          </a:blip>
          <a:srcRect b="0" l="0" r="0" t="0"/>
          <a:stretch/>
        </p:blipFill>
        <p:spPr>
          <a:xfrm rot="720615">
            <a:off x="-345750" y="2834025"/>
            <a:ext cx="1974947" cy="2487726"/>
          </a:xfrm>
          <a:prstGeom prst="rect">
            <a:avLst/>
          </a:prstGeom>
          <a:noFill/>
          <a:ln>
            <a:noFill/>
          </a:ln>
        </p:spPr>
      </p:pic>
      <p:pic>
        <p:nvPicPr>
          <p:cNvPr id="202" name="Google Shape;202;g21c96235d90_0_35"/>
          <p:cNvPicPr preferRelativeResize="0"/>
          <p:nvPr/>
        </p:nvPicPr>
        <p:blipFill rotWithShape="1">
          <a:blip r:embed="rId4">
            <a:alphaModFix/>
          </a:blip>
          <a:srcRect b="0" l="0" r="0" t="0"/>
          <a:stretch/>
        </p:blipFill>
        <p:spPr>
          <a:xfrm rot="-254847">
            <a:off x="6638232" y="-95600"/>
            <a:ext cx="2679769" cy="265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06" name="Shape 206"/>
        <p:cNvGrpSpPr/>
        <p:nvPr/>
      </p:nvGrpSpPr>
      <p:grpSpPr>
        <a:xfrm>
          <a:off x="0" y="0"/>
          <a:ext cx="0" cy="0"/>
          <a:chOff x="0" y="0"/>
          <a:chExt cx="0" cy="0"/>
        </a:xfrm>
      </p:grpSpPr>
      <p:pic>
        <p:nvPicPr>
          <p:cNvPr id="207" name="Google Shape;207;g21c96235d90_0_38"/>
          <p:cNvPicPr preferRelativeResize="0"/>
          <p:nvPr/>
        </p:nvPicPr>
        <p:blipFill>
          <a:blip r:embed="rId3">
            <a:alphaModFix/>
          </a:blip>
          <a:stretch>
            <a:fillRect/>
          </a:stretch>
        </p:blipFill>
        <p:spPr>
          <a:xfrm>
            <a:off x="152400" y="152400"/>
            <a:ext cx="3390900" cy="1809750"/>
          </a:xfrm>
          <a:prstGeom prst="rect">
            <a:avLst/>
          </a:prstGeom>
          <a:noFill/>
          <a:ln>
            <a:noFill/>
          </a:ln>
        </p:spPr>
      </p:pic>
      <p:sp>
        <p:nvSpPr>
          <p:cNvPr id="208" name="Google Shape;208;g21c96235d90_0_38"/>
          <p:cNvSpPr/>
          <p:nvPr/>
        </p:nvSpPr>
        <p:spPr>
          <a:xfrm>
            <a:off x="0" y="128850"/>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209" name="Google Shape;209;g21c96235d90_0_38"/>
          <p:cNvSpPr/>
          <p:nvPr/>
        </p:nvSpPr>
        <p:spPr>
          <a:xfrm>
            <a:off x="351900" y="152400"/>
            <a:ext cx="31296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1c96235d90_0_38"/>
          <p:cNvSpPr txBox="1"/>
          <p:nvPr/>
        </p:nvSpPr>
        <p:spPr>
          <a:xfrm>
            <a:off x="943350" y="576475"/>
            <a:ext cx="19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Locate your data</a:t>
            </a:r>
            <a:endParaRPr>
              <a:solidFill>
                <a:schemeClr val="lt1"/>
              </a:solidFill>
            </a:endParaRPr>
          </a:p>
        </p:txBody>
      </p:sp>
      <p:pic>
        <p:nvPicPr>
          <p:cNvPr id="211" name="Google Shape;211;g21c96235d90_0_38"/>
          <p:cNvPicPr preferRelativeResize="0"/>
          <p:nvPr/>
        </p:nvPicPr>
        <p:blipFill>
          <a:blip r:embed="rId4">
            <a:alphaModFix/>
          </a:blip>
          <a:stretch>
            <a:fillRect/>
          </a:stretch>
        </p:blipFill>
        <p:spPr>
          <a:xfrm>
            <a:off x="1850834" y="1348650"/>
            <a:ext cx="8867802" cy="4763975"/>
          </a:xfrm>
          <a:prstGeom prst="rect">
            <a:avLst/>
          </a:prstGeom>
          <a:noFill/>
          <a:ln>
            <a:noFill/>
          </a:ln>
        </p:spPr>
      </p:pic>
      <p:sp>
        <p:nvSpPr>
          <p:cNvPr id="212" name="Google Shape;212;g21c96235d90_0_38"/>
          <p:cNvSpPr/>
          <p:nvPr/>
        </p:nvSpPr>
        <p:spPr>
          <a:xfrm>
            <a:off x="2271200" y="164387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213" name="Google Shape;213;g21c96235d90_0_38"/>
          <p:cNvSpPr/>
          <p:nvPr/>
        </p:nvSpPr>
        <p:spPr>
          <a:xfrm>
            <a:off x="2885125" y="1643875"/>
            <a:ext cx="1620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1c96235d90_0_38"/>
          <p:cNvSpPr txBox="1"/>
          <p:nvPr/>
        </p:nvSpPr>
        <p:spPr>
          <a:xfrm>
            <a:off x="2675500" y="2084000"/>
            <a:ext cx="19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Click Excel Workbook</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18" name="Shape 218"/>
        <p:cNvGrpSpPr/>
        <p:nvPr/>
      </p:nvGrpSpPr>
      <p:grpSpPr>
        <a:xfrm>
          <a:off x="0" y="0"/>
          <a:ext cx="0" cy="0"/>
          <a:chOff x="0" y="0"/>
          <a:chExt cx="0" cy="0"/>
        </a:xfrm>
      </p:grpSpPr>
      <p:pic>
        <p:nvPicPr>
          <p:cNvPr id="219" name="Google Shape;219;g21c96235d90_0_41"/>
          <p:cNvPicPr preferRelativeResize="0"/>
          <p:nvPr/>
        </p:nvPicPr>
        <p:blipFill>
          <a:blip r:embed="rId3">
            <a:alphaModFix/>
          </a:blip>
          <a:stretch>
            <a:fillRect/>
          </a:stretch>
        </p:blipFill>
        <p:spPr>
          <a:xfrm>
            <a:off x="152400" y="152400"/>
            <a:ext cx="3543300" cy="1504950"/>
          </a:xfrm>
          <a:prstGeom prst="rect">
            <a:avLst/>
          </a:prstGeom>
          <a:noFill/>
          <a:ln>
            <a:noFill/>
          </a:ln>
        </p:spPr>
      </p:pic>
      <p:sp>
        <p:nvSpPr>
          <p:cNvPr id="220" name="Google Shape;220;g21c96235d90_0_41"/>
          <p:cNvSpPr/>
          <p:nvPr/>
        </p:nvSpPr>
        <p:spPr>
          <a:xfrm>
            <a:off x="152400" y="128850"/>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221" name="Google Shape;221;g21c96235d90_0_41"/>
          <p:cNvSpPr/>
          <p:nvPr/>
        </p:nvSpPr>
        <p:spPr>
          <a:xfrm>
            <a:off x="550552" y="152400"/>
            <a:ext cx="31296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1c96235d90_0_41"/>
          <p:cNvSpPr txBox="1"/>
          <p:nvPr/>
        </p:nvSpPr>
        <p:spPr>
          <a:xfrm>
            <a:off x="2126275" y="539025"/>
            <a:ext cx="261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Browse to the same location and select the excel file</a:t>
            </a:r>
            <a:endParaRPr>
              <a:solidFill>
                <a:schemeClr val="lt1"/>
              </a:solidFill>
            </a:endParaRPr>
          </a:p>
        </p:txBody>
      </p:sp>
      <p:pic>
        <p:nvPicPr>
          <p:cNvPr id="223" name="Google Shape;223;g21c96235d90_0_41"/>
          <p:cNvPicPr preferRelativeResize="0"/>
          <p:nvPr/>
        </p:nvPicPr>
        <p:blipFill>
          <a:blip r:embed="rId4">
            <a:alphaModFix/>
          </a:blip>
          <a:stretch>
            <a:fillRect/>
          </a:stretch>
        </p:blipFill>
        <p:spPr>
          <a:xfrm>
            <a:off x="3848100" y="1307025"/>
            <a:ext cx="4585552" cy="3684074"/>
          </a:xfrm>
          <a:prstGeom prst="rect">
            <a:avLst/>
          </a:prstGeom>
          <a:noFill/>
          <a:ln>
            <a:noFill/>
          </a:ln>
        </p:spPr>
      </p:pic>
      <p:sp>
        <p:nvSpPr>
          <p:cNvPr id="224" name="Google Shape;224;g21c96235d90_0_41"/>
          <p:cNvSpPr/>
          <p:nvPr/>
        </p:nvSpPr>
        <p:spPr>
          <a:xfrm>
            <a:off x="4064551" y="2116625"/>
            <a:ext cx="1498200" cy="30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1c96235d90_0_41"/>
          <p:cNvSpPr/>
          <p:nvPr/>
        </p:nvSpPr>
        <p:spPr>
          <a:xfrm>
            <a:off x="3680150" y="211662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226" name="Google Shape;226;g21c96235d90_0_41"/>
          <p:cNvSpPr txBox="1"/>
          <p:nvPr/>
        </p:nvSpPr>
        <p:spPr>
          <a:xfrm>
            <a:off x="3848100" y="2571750"/>
            <a:ext cx="171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Select one from financials or Cookie Sales. Both are same.</a:t>
            </a:r>
            <a:endParaRPr>
              <a:solidFill>
                <a:schemeClr val="dk1"/>
              </a:solidFill>
            </a:endParaRPr>
          </a:p>
        </p:txBody>
      </p:sp>
      <p:sp>
        <p:nvSpPr>
          <p:cNvPr id="227" name="Google Shape;227;g21c96235d90_0_41"/>
          <p:cNvSpPr/>
          <p:nvPr/>
        </p:nvSpPr>
        <p:spPr>
          <a:xfrm>
            <a:off x="6752450" y="1348139"/>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5</a:t>
            </a:r>
            <a:endParaRPr b="1"/>
          </a:p>
        </p:txBody>
      </p:sp>
      <p:sp>
        <p:nvSpPr>
          <p:cNvPr id="228" name="Google Shape;228;g21c96235d90_0_41"/>
          <p:cNvSpPr/>
          <p:nvPr/>
        </p:nvSpPr>
        <p:spPr>
          <a:xfrm>
            <a:off x="5676900" y="1722500"/>
            <a:ext cx="2648400" cy="28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1c96235d90_0_41"/>
          <p:cNvSpPr txBox="1"/>
          <p:nvPr/>
        </p:nvSpPr>
        <p:spPr>
          <a:xfrm>
            <a:off x="3955566" y="3768775"/>
            <a:ext cx="17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Preview your data here</a:t>
            </a:r>
            <a:endParaRPr>
              <a:solidFill>
                <a:schemeClr val="dk1"/>
              </a:solidFill>
            </a:endParaRPr>
          </a:p>
        </p:txBody>
      </p:sp>
      <p:sp>
        <p:nvSpPr>
          <p:cNvPr id="230" name="Google Shape;230;g21c96235d90_0_41"/>
          <p:cNvSpPr/>
          <p:nvPr/>
        </p:nvSpPr>
        <p:spPr>
          <a:xfrm>
            <a:off x="4477175" y="4147741"/>
            <a:ext cx="1122900" cy="9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1c96235d90_0_41"/>
          <p:cNvSpPr/>
          <p:nvPr/>
        </p:nvSpPr>
        <p:spPr>
          <a:xfrm>
            <a:off x="6455625" y="4619539"/>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6</a:t>
            </a:r>
            <a:endParaRPr b="1"/>
          </a:p>
        </p:txBody>
      </p:sp>
      <p:sp>
        <p:nvSpPr>
          <p:cNvPr id="232" name="Google Shape;232;g21c96235d90_0_41"/>
          <p:cNvSpPr/>
          <p:nvPr/>
        </p:nvSpPr>
        <p:spPr>
          <a:xfrm>
            <a:off x="6959825" y="4716750"/>
            <a:ext cx="429600" cy="19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1c96235d90_0_41"/>
          <p:cNvSpPr txBox="1"/>
          <p:nvPr/>
        </p:nvSpPr>
        <p:spPr>
          <a:xfrm>
            <a:off x="3908150" y="4619550"/>
            <a:ext cx="21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When ready press Load</a:t>
            </a:r>
            <a:endParaRPr>
              <a:solidFill>
                <a:schemeClr val="dk1"/>
              </a:solidFill>
            </a:endParaRPr>
          </a:p>
        </p:txBody>
      </p:sp>
      <p:sp>
        <p:nvSpPr>
          <p:cNvPr id="234" name="Google Shape;234;g21c96235d90_0_41"/>
          <p:cNvSpPr/>
          <p:nvPr/>
        </p:nvSpPr>
        <p:spPr>
          <a:xfrm>
            <a:off x="5899676" y="4779800"/>
            <a:ext cx="523500" cy="9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38" name="Shape 238"/>
        <p:cNvGrpSpPr/>
        <p:nvPr/>
      </p:nvGrpSpPr>
      <p:grpSpPr>
        <a:xfrm>
          <a:off x="0" y="0"/>
          <a:ext cx="0" cy="0"/>
          <a:chOff x="0" y="0"/>
          <a:chExt cx="0" cy="0"/>
        </a:xfrm>
      </p:grpSpPr>
      <p:pic>
        <p:nvPicPr>
          <p:cNvPr id="239" name="Google Shape;239;g21c96235d90_0_44"/>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240" name="Google Shape;240;g21c96235d90_0_44"/>
          <p:cNvSpPr txBox="1"/>
          <p:nvPr/>
        </p:nvSpPr>
        <p:spPr>
          <a:xfrm>
            <a:off x="5480400" y="2283500"/>
            <a:ext cx="185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here to bring the element onto the report</a:t>
            </a:r>
            <a:endParaRPr/>
          </a:p>
        </p:txBody>
      </p:sp>
      <p:cxnSp>
        <p:nvCxnSpPr>
          <p:cNvPr id="241" name="Google Shape;241;g21c96235d90_0_44"/>
          <p:cNvCxnSpPr/>
          <p:nvPr/>
        </p:nvCxnSpPr>
        <p:spPr>
          <a:xfrm flipH="1" rot="10800000">
            <a:off x="7060150" y="1519900"/>
            <a:ext cx="703800" cy="988200"/>
          </a:xfrm>
          <a:prstGeom prst="straightConnector1">
            <a:avLst/>
          </a:prstGeom>
          <a:noFill/>
          <a:ln cap="flat" cmpd="sng" w="19050">
            <a:solidFill>
              <a:schemeClr val="dk2"/>
            </a:solidFill>
            <a:prstDash val="solid"/>
            <a:round/>
            <a:headEnd len="med" w="med" type="none"/>
            <a:tailEnd len="med" w="med" type="triangle"/>
          </a:ln>
        </p:spPr>
      </p:cxnSp>
      <p:sp>
        <p:nvSpPr>
          <p:cNvPr id="242" name="Google Shape;242;g21c96235d90_0_44"/>
          <p:cNvSpPr/>
          <p:nvPr/>
        </p:nvSpPr>
        <p:spPr>
          <a:xfrm>
            <a:off x="7756425" y="1407525"/>
            <a:ext cx="119700" cy="112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65" name="Google Shape;65;p14"/>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66" name="Google Shape;66;p14"/>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67" name="Google Shape;67;p14"/>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68" name="Google Shape;68;p14"/>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Introduction</a:t>
            </a:r>
            <a:endParaRPr b="1" i="0" sz="45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46" name="Shape 246"/>
        <p:cNvGrpSpPr/>
        <p:nvPr/>
      </p:nvGrpSpPr>
      <p:grpSpPr>
        <a:xfrm>
          <a:off x="0" y="0"/>
          <a:ext cx="0" cy="0"/>
          <a:chOff x="0" y="0"/>
          <a:chExt cx="0" cy="0"/>
        </a:xfrm>
      </p:grpSpPr>
      <p:pic>
        <p:nvPicPr>
          <p:cNvPr id="247" name="Google Shape;247;g21c96235d90_0_47"/>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248" name="Google Shape;248;g21c96235d90_0_47"/>
          <p:cNvSpPr/>
          <p:nvPr/>
        </p:nvSpPr>
        <p:spPr>
          <a:xfrm>
            <a:off x="362025" y="296637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249" name="Google Shape;249;g21c96235d90_0_47"/>
          <p:cNvSpPr/>
          <p:nvPr/>
        </p:nvSpPr>
        <p:spPr>
          <a:xfrm>
            <a:off x="362025" y="908575"/>
            <a:ext cx="2647800" cy="2013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1c96235d90_0_47"/>
          <p:cNvSpPr txBox="1"/>
          <p:nvPr/>
        </p:nvSpPr>
        <p:spPr>
          <a:xfrm>
            <a:off x="823550" y="2987275"/>
            <a:ext cx="23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Select the element</a:t>
            </a:r>
            <a:endParaRPr/>
          </a:p>
        </p:txBody>
      </p:sp>
      <p:sp>
        <p:nvSpPr>
          <p:cNvPr id="251" name="Google Shape;251;g21c96235d90_0_47"/>
          <p:cNvSpPr/>
          <p:nvPr/>
        </p:nvSpPr>
        <p:spPr>
          <a:xfrm>
            <a:off x="5283600" y="38607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252" name="Google Shape;252;g21c96235d90_0_47"/>
          <p:cNvSpPr txBox="1"/>
          <p:nvPr/>
        </p:nvSpPr>
        <p:spPr>
          <a:xfrm>
            <a:off x="5737625" y="324600"/>
            <a:ext cx="320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Drag these fields according to specifications</a:t>
            </a:r>
            <a:endParaRPr/>
          </a:p>
        </p:txBody>
      </p:sp>
      <p:cxnSp>
        <p:nvCxnSpPr>
          <p:cNvPr id="253" name="Google Shape;253;g21c96235d90_0_47"/>
          <p:cNvCxnSpPr/>
          <p:nvPr/>
        </p:nvCxnSpPr>
        <p:spPr>
          <a:xfrm>
            <a:off x="6992775" y="756175"/>
            <a:ext cx="1317600" cy="8610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g21c96235d90_0_47"/>
          <p:cNvCxnSpPr/>
          <p:nvPr/>
        </p:nvCxnSpPr>
        <p:spPr>
          <a:xfrm>
            <a:off x="6970300" y="756175"/>
            <a:ext cx="1325100" cy="10032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g21c96235d90_0_47"/>
          <p:cNvCxnSpPr/>
          <p:nvPr/>
        </p:nvCxnSpPr>
        <p:spPr>
          <a:xfrm>
            <a:off x="6977800" y="756175"/>
            <a:ext cx="1340100" cy="1445100"/>
          </a:xfrm>
          <a:prstGeom prst="straightConnector1">
            <a:avLst/>
          </a:prstGeom>
          <a:noFill/>
          <a:ln cap="flat" cmpd="sng" w="9525">
            <a:solidFill>
              <a:schemeClr val="dk2"/>
            </a:solidFill>
            <a:prstDash val="solid"/>
            <a:round/>
            <a:headEnd len="med" w="med" type="none"/>
            <a:tailEnd len="med" w="med" type="triangle"/>
          </a:ln>
        </p:spPr>
      </p:cxnSp>
      <p:grpSp>
        <p:nvGrpSpPr>
          <p:cNvPr id="256" name="Google Shape;256;g21c96235d90_0_47"/>
          <p:cNvGrpSpPr/>
          <p:nvPr/>
        </p:nvGrpSpPr>
        <p:grpSpPr>
          <a:xfrm>
            <a:off x="8220675" y="1654600"/>
            <a:ext cx="1340100" cy="1849425"/>
            <a:chOff x="8220675" y="1654600"/>
            <a:chExt cx="1340100" cy="1849425"/>
          </a:xfrm>
        </p:grpSpPr>
        <p:cxnSp>
          <p:nvCxnSpPr>
            <p:cNvPr id="257" name="Google Shape;257;g21c96235d90_0_47"/>
            <p:cNvCxnSpPr/>
            <p:nvPr/>
          </p:nvCxnSpPr>
          <p:spPr>
            <a:xfrm flipH="1" rot="-5400000">
              <a:off x="8819575" y="1654600"/>
              <a:ext cx="718800" cy="718800"/>
            </a:xfrm>
            <a:prstGeom prst="bentConnector3">
              <a:avLst>
                <a:gd fmla="val 0" name="adj1"/>
              </a:avLst>
            </a:prstGeom>
            <a:noFill/>
            <a:ln cap="flat" cmpd="sng" w="9525">
              <a:solidFill>
                <a:schemeClr val="dk2"/>
              </a:solidFill>
              <a:prstDash val="solid"/>
              <a:round/>
              <a:headEnd len="med" w="med" type="none"/>
              <a:tailEnd len="med" w="med" type="none"/>
            </a:ln>
          </p:spPr>
        </p:cxnSp>
        <p:cxnSp>
          <p:nvCxnSpPr>
            <p:cNvPr id="258" name="Google Shape;258;g21c96235d90_0_47"/>
            <p:cNvCxnSpPr/>
            <p:nvPr/>
          </p:nvCxnSpPr>
          <p:spPr>
            <a:xfrm flipH="1">
              <a:off x="8220675" y="2380825"/>
              <a:ext cx="1340100" cy="1123200"/>
            </a:xfrm>
            <a:prstGeom prst="bentConnector3">
              <a:avLst>
                <a:gd fmla="val 1677" name="adj1"/>
              </a:avLst>
            </a:prstGeom>
            <a:noFill/>
            <a:ln cap="flat" cmpd="sng" w="9525">
              <a:solidFill>
                <a:schemeClr val="dk2"/>
              </a:solidFill>
              <a:prstDash val="solid"/>
              <a:round/>
              <a:headEnd len="med" w="med" type="none"/>
              <a:tailEnd len="med" w="med" type="stealth"/>
            </a:ln>
          </p:spPr>
        </p:cxnSp>
      </p:grpSp>
      <p:grpSp>
        <p:nvGrpSpPr>
          <p:cNvPr id="259" name="Google Shape;259;g21c96235d90_0_47"/>
          <p:cNvGrpSpPr/>
          <p:nvPr/>
        </p:nvGrpSpPr>
        <p:grpSpPr>
          <a:xfrm>
            <a:off x="8220837" y="1759452"/>
            <a:ext cx="1063101" cy="812452"/>
            <a:chOff x="8220675" y="1654600"/>
            <a:chExt cx="1340100" cy="1849425"/>
          </a:xfrm>
        </p:grpSpPr>
        <p:cxnSp>
          <p:nvCxnSpPr>
            <p:cNvPr id="260" name="Google Shape;260;g21c96235d90_0_47"/>
            <p:cNvCxnSpPr/>
            <p:nvPr/>
          </p:nvCxnSpPr>
          <p:spPr>
            <a:xfrm>
              <a:off x="8810137" y="1654600"/>
              <a:ext cx="718800" cy="718800"/>
            </a:xfrm>
            <a:prstGeom prst="bentConnector3">
              <a:avLst>
                <a:gd fmla="val 103083" name="adj1"/>
              </a:avLst>
            </a:prstGeom>
            <a:noFill/>
            <a:ln cap="flat" cmpd="sng" w="9525">
              <a:solidFill>
                <a:schemeClr val="dk2"/>
              </a:solidFill>
              <a:prstDash val="solid"/>
              <a:round/>
              <a:headEnd len="med" w="med" type="none"/>
              <a:tailEnd len="med" w="med" type="none"/>
            </a:ln>
          </p:spPr>
        </p:cxnSp>
        <p:cxnSp>
          <p:nvCxnSpPr>
            <p:cNvPr id="261" name="Google Shape;261;g21c96235d90_0_47"/>
            <p:cNvCxnSpPr/>
            <p:nvPr/>
          </p:nvCxnSpPr>
          <p:spPr>
            <a:xfrm flipH="1">
              <a:off x="8220675" y="2380825"/>
              <a:ext cx="1340100" cy="1123200"/>
            </a:xfrm>
            <a:prstGeom prst="bentConnector3">
              <a:avLst>
                <a:gd fmla="val 721" name="adj1"/>
              </a:avLst>
            </a:prstGeom>
            <a:noFill/>
            <a:ln cap="flat" cmpd="sng" w="9525">
              <a:solidFill>
                <a:schemeClr val="dk2"/>
              </a:solidFill>
              <a:prstDash val="solid"/>
              <a:round/>
              <a:headEnd len="med" w="med" type="none"/>
              <a:tailEnd len="med" w="med" type="stealth"/>
            </a:ln>
          </p:spPr>
        </p:cxnSp>
      </p:grpSp>
      <p:cxnSp>
        <p:nvCxnSpPr>
          <p:cNvPr id="262" name="Google Shape;262;g21c96235d90_0_47"/>
          <p:cNvCxnSpPr/>
          <p:nvPr/>
        </p:nvCxnSpPr>
        <p:spPr>
          <a:xfrm rot="5400000">
            <a:off x="8063325" y="2320850"/>
            <a:ext cx="1010700" cy="771300"/>
          </a:xfrm>
          <a:prstGeom prst="bentConnector3">
            <a:avLst>
              <a:gd fmla="val 99263" name="adj1"/>
            </a:avLst>
          </a:prstGeom>
          <a:noFill/>
          <a:ln cap="flat" cmpd="sng" w="9525">
            <a:solidFill>
              <a:schemeClr val="dk2"/>
            </a:solidFill>
            <a:prstDash val="solid"/>
            <a:round/>
            <a:headEnd len="med" w="med" type="none"/>
            <a:tailEnd len="med" w="med" type="stealth"/>
          </a:ln>
        </p:spPr>
      </p:cxnSp>
      <p:sp>
        <p:nvSpPr>
          <p:cNvPr id="263" name="Google Shape;263;g21c96235d90_0_47"/>
          <p:cNvSpPr/>
          <p:nvPr/>
        </p:nvSpPr>
        <p:spPr>
          <a:xfrm>
            <a:off x="3511875" y="232542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264" name="Google Shape;264;g21c96235d90_0_47"/>
          <p:cNvSpPr txBox="1"/>
          <p:nvPr/>
        </p:nvSpPr>
        <p:spPr>
          <a:xfrm>
            <a:off x="3965900" y="2263950"/>
            <a:ext cx="241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Remove Quarter and Day from the Date</a:t>
            </a:r>
            <a:endParaRPr/>
          </a:p>
        </p:txBody>
      </p:sp>
      <p:sp>
        <p:nvSpPr>
          <p:cNvPr id="265" name="Google Shape;265;g21c96235d90_0_47"/>
          <p:cNvSpPr/>
          <p:nvPr/>
        </p:nvSpPr>
        <p:spPr>
          <a:xfrm>
            <a:off x="5929625" y="2560525"/>
            <a:ext cx="1407600" cy="17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1c96235d90_0_47"/>
          <p:cNvSpPr/>
          <p:nvPr/>
        </p:nvSpPr>
        <p:spPr>
          <a:xfrm>
            <a:off x="8025963" y="2680313"/>
            <a:ext cx="89700" cy="8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1c96235d90_0_47"/>
          <p:cNvSpPr/>
          <p:nvPr/>
        </p:nvSpPr>
        <p:spPr>
          <a:xfrm>
            <a:off x="8025963" y="2832713"/>
            <a:ext cx="89700" cy="8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71" name="Shape 271"/>
        <p:cNvGrpSpPr/>
        <p:nvPr/>
      </p:nvGrpSpPr>
      <p:grpSpPr>
        <a:xfrm>
          <a:off x="0" y="0"/>
          <a:ext cx="0" cy="0"/>
          <a:chOff x="0" y="0"/>
          <a:chExt cx="0" cy="0"/>
        </a:xfrm>
      </p:grpSpPr>
      <p:pic>
        <p:nvPicPr>
          <p:cNvPr id="272" name="Google Shape;272;g21c96235d90_0_50"/>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273" name="Google Shape;273;g21c96235d90_0_50"/>
          <p:cNvSpPr txBox="1"/>
          <p:nvPr/>
        </p:nvSpPr>
        <p:spPr>
          <a:xfrm>
            <a:off x="1879200" y="3601200"/>
            <a:ext cx="39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Your report should look something like this now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77" name="Shape 277"/>
        <p:cNvGrpSpPr/>
        <p:nvPr/>
      </p:nvGrpSpPr>
      <p:grpSpPr>
        <a:xfrm>
          <a:off x="0" y="0"/>
          <a:ext cx="0" cy="0"/>
          <a:chOff x="0" y="0"/>
          <a:chExt cx="0" cy="0"/>
        </a:xfrm>
      </p:grpSpPr>
      <p:sp>
        <p:nvSpPr>
          <p:cNvPr id="278" name="Google Shape;278;g21c96235d90_0_53"/>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Let’s Add Some More Data</a:t>
            </a:r>
            <a:endParaRPr b="1" i="0" sz="45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82" name="Shape 282"/>
        <p:cNvGrpSpPr/>
        <p:nvPr/>
      </p:nvGrpSpPr>
      <p:grpSpPr>
        <a:xfrm>
          <a:off x="0" y="0"/>
          <a:ext cx="0" cy="0"/>
          <a:chOff x="0" y="0"/>
          <a:chExt cx="0" cy="0"/>
        </a:xfrm>
      </p:grpSpPr>
      <p:pic>
        <p:nvPicPr>
          <p:cNvPr id="283" name="Google Shape;283;g21c96235d90_0_56"/>
          <p:cNvPicPr preferRelativeResize="0"/>
          <p:nvPr/>
        </p:nvPicPr>
        <p:blipFill>
          <a:blip r:embed="rId3">
            <a:alphaModFix/>
          </a:blip>
          <a:stretch>
            <a:fillRect/>
          </a:stretch>
        </p:blipFill>
        <p:spPr>
          <a:xfrm>
            <a:off x="152400" y="116775"/>
            <a:ext cx="8839198" cy="4748596"/>
          </a:xfrm>
          <a:prstGeom prst="rect">
            <a:avLst/>
          </a:prstGeom>
          <a:noFill/>
          <a:ln>
            <a:noFill/>
          </a:ln>
        </p:spPr>
      </p:pic>
      <p:sp>
        <p:nvSpPr>
          <p:cNvPr id="284" name="Google Shape;284;g21c96235d90_0_56"/>
          <p:cNvSpPr/>
          <p:nvPr/>
        </p:nvSpPr>
        <p:spPr>
          <a:xfrm>
            <a:off x="1178100" y="345946"/>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285" name="Google Shape;285;g21c96235d90_0_56"/>
          <p:cNvSpPr txBox="1"/>
          <p:nvPr/>
        </p:nvSpPr>
        <p:spPr>
          <a:xfrm>
            <a:off x="1639625" y="366850"/>
            <a:ext cx="1587300" cy="400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on Get Data</a:t>
            </a:r>
            <a:endParaRPr/>
          </a:p>
        </p:txBody>
      </p:sp>
      <p:sp>
        <p:nvSpPr>
          <p:cNvPr id="286" name="Google Shape;286;g21c96235d90_0_56"/>
          <p:cNvSpPr/>
          <p:nvPr/>
        </p:nvSpPr>
        <p:spPr>
          <a:xfrm>
            <a:off x="1787200" y="188342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287" name="Google Shape;287;g21c96235d90_0_56"/>
          <p:cNvSpPr txBox="1"/>
          <p:nvPr/>
        </p:nvSpPr>
        <p:spPr>
          <a:xfrm>
            <a:off x="2248725" y="1904325"/>
            <a:ext cx="1030500" cy="400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Web</a:t>
            </a:r>
            <a:endParaRPr/>
          </a:p>
        </p:txBody>
      </p:sp>
      <p:sp>
        <p:nvSpPr>
          <p:cNvPr id="288" name="Google Shape;288;g21c96235d90_0_56"/>
          <p:cNvSpPr/>
          <p:nvPr/>
        </p:nvSpPr>
        <p:spPr>
          <a:xfrm>
            <a:off x="958325" y="2013975"/>
            <a:ext cx="828900" cy="179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292" name="Shape 292"/>
        <p:cNvGrpSpPr/>
        <p:nvPr/>
      </p:nvGrpSpPr>
      <p:grpSpPr>
        <a:xfrm>
          <a:off x="0" y="0"/>
          <a:ext cx="0" cy="0"/>
          <a:chOff x="0" y="0"/>
          <a:chExt cx="0" cy="0"/>
        </a:xfrm>
      </p:grpSpPr>
      <p:sp>
        <p:nvSpPr>
          <p:cNvPr id="293" name="Google Shape;293;g21c96235d90_0_59"/>
          <p:cNvSpPr txBox="1"/>
          <p:nvPr/>
        </p:nvSpPr>
        <p:spPr>
          <a:xfrm>
            <a:off x="464200" y="247075"/>
            <a:ext cx="85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Paste this url: </a:t>
            </a:r>
            <a:r>
              <a:rPr lang="en">
                <a:solidFill>
                  <a:srgbClr val="CCCCCC"/>
                </a:solidFill>
              </a:rPr>
              <a:t>https://en.wikipedia.org/wiki/List_of_countries_and_dependencies_by_population</a:t>
            </a:r>
            <a:endParaRPr>
              <a:solidFill>
                <a:srgbClr val="CCCCCC"/>
              </a:solidFill>
            </a:endParaRPr>
          </a:p>
        </p:txBody>
      </p:sp>
      <p:pic>
        <p:nvPicPr>
          <p:cNvPr id="294" name="Google Shape;294;g21c96235d90_0_59"/>
          <p:cNvPicPr preferRelativeResize="0"/>
          <p:nvPr/>
        </p:nvPicPr>
        <p:blipFill>
          <a:blip r:embed="rId3">
            <a:alphaModFix/>
          </a:blip>
          <a:stretch>
            <a:fillRect/>
          </a:stretch>
        </p:blipFill>
        <p:spPr>
          <a:xfrm>
            <a:off x="152400" y="799675"/>
            <a:ext cx="7802060" cy="4191424"/>
          </a:xfrm>
          <a:prstGeom prst="rect">
            <a:avLst/>
          </a:prstGeom>
          <a:noFill/>
          <a:ln>
            <a:noFill/>
          </a:ln>
        </p:spPr>
      </p:pic>
      <p:sp>
        <p:nvSpPr>
          <p:cNvPr id="295" name="Google Shape;295;g21c96235d90_0_59"/>
          <p:cNvSpPr/>
          <p:nvPr/>
        </p:nvSpPr>
        <p:spPr>
          <a:xfrm>
            <a:off x="2485650" y="583975"/>
            <a:ext cx="224700" cy="217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1c96235d90_0_59"/>
          <p:cNvSpPr txBox="1"/>
          <p:nvPr/>
        </p:nvSpPr>
        <p:spPr>
          <a:xfrm>
            <a:off x="3938100" y="325680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Then click OK</a:t>
            </a:r>
            <a:endParaRPr/>
          </a:p>
        </p:txBody>
      </p:sp>
      <p:sp>
        <p:nvSpPr>
          <p:cNvPr id="297" name="Google Shape;297;g21c96235d90_0_59"/>
          <p:cNvSpPr/>
          <p:nvPr/>
        </p:nvSpPr>
        <p:spPr>
          <a:xfrm>
            <a:off x="4432250" y="3009725"/>
            <a:ext cx="276900" cy="127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01" name="Shape 301"/>
        <p:cNvGrpSpPr/>
        <p:nvPr/>
      </p:nvGrpSpPr>
      <p:grpSpPr>
        <a:xfrm>
          <a:off x="0" y="0"/>
          <a:ext cx="0" cy="0"/>
          <a:chOff x="0" y="0"/>
          <a:chExt cx="0" cy="0"/>
        </a:xfrm>
      </p:grpSpPr>
      <p:pic>
        <p:nvPicPr>
          <p:cNvPr id="302" name="Google Shape;302;g21c96235d90_0_62"/>
          <p:cNvPicPr preferRelativeResize="0"/>
          <p:nvPr/>
        </p:nvPicPr>
        <p:blipFill>
          <a:blip r:embed="rId3">
            <a:alphaModFix/>
          </a:blip>
          <a:stretch>
            <a:fillRect/>
          </a:stretch>
        </p:blipFill>
        <p:spPr>
          <a:xfrm>
            <a:off x="129925" y="429425"/>
            <a:ext cx="3886575" cy="1554625"/>
          </a:xfrm>
          <a:prstGeom prst="rect">
            <a:avLst/>
          </a:prstGeom>
          <a:noFill/>
          <a:ln>
            <a:noFill/>
          </a:ln>
        </p:spPr>
      </p:pic>
      <p:sp>
        <p:nvSpPr>
          <p:cNvPr id="303" name="Google Shape;303;g21c96235d90_0_62"/>
          <p:cNvSpPr txBox="1"/>
          <p:nvPr/>
        </p:nvSpPr>
        <p:spPr>
          <a:xfrm>
            <a:off x="119800" y="97325"/>
            <a:ext cx="47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If this pops out, we can just click connect as Anonymous</a:t>
            </a:r>
            <a:endParaRPr>
              <a:solidFill>
                <a:schemeClr val="lt1"/>
              </a:solidFill>
            </a:endParaRPr>
          </a:p>
        </p:txBody>
      </p:sp>
      <p:cxnSp>
        <p:nvCxnSpPr>
          <p:cNvPr id="304" name="Google Shape;304;g21c96235d90_0_62"/>
          <p:cNvCxnSpPr>
            <a:stCxn id="303" idx="3"/>
          </p:cNvCxnSpPr>
          <p:nvPr/>
        </p:nvCxnSpPr>
        <p:spPr>
          <a:xfrm flipH="1">
            <a:off x="3466300" y="297425"/>
            <a:ext cx="1370100" cy="1476900"/>
          </a:xfrm>
          <a:prstGeom prst="bentConnector4">
            <a:avLst>
              <a:gd fmla="val -17380" name="adj1"/>
              <a:gd fmla="val 99497" name="adj2"/>
            </a:avLst>
          </a:prstGeom>
          <a:noFill/>
          <a:ln cap="flat" cmpd="sng" w="19050">
            <a:solidFill>
              <a:schemeClr val="dk2"/>
            </a:solidFill>
            <a:prstDash val="solid"/>
            <a:round/>
            <a:headEnd len="med" w="med" type="none"/>
            <a:tailEnd len="med" w="med" type="stealth"/>
          </a:ln>
        </p:spPr>
      </p:cxnSp>
      <p:pic>
        <p:nvPicPr>
          <p:cNvPr id="305" name="Google Shape;305;g21c96235d90_0_62"/>
          <p:cNvPicPr preferRelativeResize="0"/>
          <p:nvPr/>
        </p:nvPicPr>
        <p:blipFill>
          <a:blip r:embed="rId4">
            <a:alphaModFix/>
          </a:blip>
          <a:stretch>
            <a:fillRect/>
          </a:stretch>
        </p:blipFill>
        <p:spPr>
          <a:xfrm>
            <a:off x="3466301" y="2034172"/>
            <a:ext cx="5645973" cy="3033128"/>
          </a:xfrm>
          <a:prstGeom prst="rect">
            <a:avLst/>
          </a:prstGeom>
          <a:noFill/>
          <a:ln>
            <a:noFill/>
          </a:ln>
        </p:spPr>
      </p:pic>
      <p:sp>
        <p:nvSpPr>
          <p:cNvPr id="306" name="Google Shape;306;g21c96235d90_0_62"/>
          <p:cNvSpPr txBox="1"/>
          <p:nvPr/>
        </p:nvSpPr>
        <p:spPr>
          <a:xfrm>
            <a:off x="119800" y="2316125"/>
            <a:ext cx="33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Select the table which has Population information</a:t>
            </a:r>
            <a:endParaRPr>
              <a:solidFill>
                <a:schemeClr val="lt1"/>
              </a:solidFill>
            </a:endParaRPr>
          </a:p>
        </p:txBody>
      </p:sp>
      <p:sp>
        <p:nvSpPr>
          <p:cNvPr id="307" name="Google Shape;307;g21c96235d90_0_62"/>
          <p:cNvSpPr txBox="1"/>
          <p:nvPr/>
        </p:nvSpPr>
        <p:spPr>
          <a:xfrm>
            <a:off x="5767600" y="4451700"/>
            <a:ext cx="20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Press Transform Data</a:t>
            </a:r>
            <a:endParaRPr>
              <a:solidFill>
                <a:schemeClr val="dk1"/>
              </a:solidFill>
            </a:endParaRPr>
          </a:p>
        </p:txBody>
      </p:sp>
      <p:cxnSp>
        <p:nvCxnSpPr>
          <p:cNvPr id="308" name="Google Shape;308;g21c96235d90_0_62"/>
          <p:cNvCxnSpPr>
            <a:stCxn id="306" idx="3"/>
          </p:cNvCxnSpPr>
          <p:nvPr/>
        </p:nvCxnSpPr>
        <p:spPr>
          <a:xfrm>
            <a:off x="3429100" y="2623925"/>
            <a:ext cx="1347600" cy="415800"/>
          </a:xfrm>
          <a:prstGeom prst="straightConnector1">
            <a:avLst/>
          </a:prstGeom>
          <a:noFill/>
          <a:ln cap="flat" cmpd="sng" w="19050">
            <a:solidFill>
              <a:schemeClr val="dk2"/>
            </a:solidFill>
            <a:prstDash val="solid"/>
            <a:round/>
            <a:headEnd len="med" w="med" type="none"/>
            <a:tailEnd len="med" w="med" type="triangle"/>
          </a:ln>
        </p:spPr>
      </p:cxnSp>
      <p:cxnSp>
        <p:nvCxnSpPr>
          <p:cNvPr id="309" name="Google Shape;309;g21c96235d90_0_62"/>
          <p:cNvCxnSpPr>
            <a:stCxn id="307" idx="0"/>
          </p:cNvCxnSpPr>
          <p:nvPr/>
        </p:nvCxnSpPr>
        <p:spPr>
          <a:xfrm flipH="1" rot="10800000">
            <a:off x="6791950" y="4275000"/>
            <a:ext cx="21000" cy="176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13" name="Shape 313"/>
        <p:cNvGrpSpPr/>
        <p:nvPr/>
      </p:nvGrpSpPr>
      <p:grpSpPr>
        <a:xfrm>
          <a:off x="0" y="0"/>
          <a:ext cx="0" cy="0"/>
          <a:chOff x="0" y="0"/>
          <a:chExt cx="0" cy="0"/>
        </a:xfrm>
      </p:grpSpPr>
      <p:pic>
        <p:nvPicPr>
          <p:cNvPr id="314" name="Google Shape;314;g21c96235d90_0_174"/>
          <p:cNvPicPr preferRelativeResize="0"/>
          <p:nvPr/>
        </p:nvPicPr>
        <p:blipFill>
          <a:blip r:embed="rId3">
            <a:alphaModFix/>
          </a:blip>
          <a:stretch>
            <a:fillRect/>
          </a:stretch>
        </p:blipFill>
        <p:spPr>
          <a:xfrm>
            <a:off x="152400" y="661525"/>
            <a:ext cx="8839198" cy="4324581"/>
          </a:xfrm>
          <a:prstGeom prst="rect">
            <a:avLst/>
          </a:prstGeom>
          <a:noFill/>
          <a:ln>
            <a:noFill/>
          </a:ln>
        </p:spPr>
      </p:pic>
      <p:sp>
        <p:nvSpPr>
          <p:cNvPr id="315" name="Google Shape;315;g21c96235d90_0_174"/>
          <p:cNvSpPr txBox="1"/>
          <p:nvPr/>
        </p:nvSpPr>
        <p:spPr>
          <a:xfrm>
            <a:off x="254550" y="112300"/>
            <a:ext cx="76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This is Power Query Editor</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19" name="Shape 319"/>
        <p:cNvGrpSpPr/>
        <p:nvPr/>
      </p:nvGrpSpPr>
      <p:grpSpPr>
        <a:xfrm>
          <a:off x="0" y="0"/>
          <a:ext cx="0" cy="0"/>
          <a:chOff x="0" y="0"/>
          <a:chExt cx="0" cy="0"/>
        </a:xfrm>
      </p:grpSpPr>
      <p:pic>
        <p:nvPicPr>
          <p:cNvPr id="320" name="Google Shape;320;g21c96235d90_0_178"/>
          <p:cNvPicPr preferRelativeResize="0"/>
          <p:nvPr/>
        </p:nvPicPr>
        <p:blipFill>
          <a:blip r:embed="rId3">
            <a:alphaModFix/>
          </a:blip>
          <a:stretch>
            <a:fillRect/>
          </a:stretch>
        </p:blipFill>
        <p:spPr>
          <a:xfrm>
            <a:off x="152400" y="152400"/>
            <a:ext cx="8839198" cy="4324581"/>
          </a:xfrm>
          <a:prstGeom prst="rect">
            <a:avLst/>
          </a:prstGeom>
          <a:noFill/>
          <a:ln>
            <a:noFill/>
          </a:ln>
        </p:spPr>
      </p:pic>
      <p:sp>
        <p:nvSpPr>
          <p:cNvPr id="321" name="Google Shape;321;g21c96235d90_0_178"/>
          <p:cNvSpPr txBox="1"/>
          <p:nvPr/>
        </p:nvSpPr>
        <p:spPr>
          <a:xfrm>
            <a:off x="3166950" y="1385075"/>
            <a:ext cx="399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Right click on the column headers and remove all columns except the first two, and rename them to Country and Population</a:t>
            </a:r>
            <a:endParaRPr/>
          </a:p>
        </p:txBody>
      </p:sp>
      <p:sp>
        <p:nvSpPr>
          <p:cNvPr id="322" name="Google Shape;322;g21c96235d90_0_178"/>
          <p:cNvSpPr/>
          <p:nvPr/>
        </p:nvSpPr>
        <p:spPr>
          <a:xfrm>
            <a:off x="2877625" y="1424046"/>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323" name="Google Shape;323;g21c96235d90_0_178"/>
          <p:cNvSpPr/>
          <p:nvPr/>
        </p:nvSpPr>
        <p:spPr>
          <a:xfrm>
            <a:off x="551875" y="38602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324" name="Google Shape;324;g21c96235d90_0_178"/>
          <p:cNvSpPr txBox="1"/>
          <p:nvPr/>
        </p:nvSpPr>
        <p:spPr>
          <a:xfrm>
            <a:off x="1018225" y="411775"/>
            <a:ext cx="49188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Once you’re done editing, press Close &amp; Apply Button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28" name="Shape 328"/>
        <p:cNvGrpSpPr/>
        <p:nvPr/>
      </p:nvGrpSpPr>
      <p:grpSpPr>
        <a:xfrm>
          <a:off x="0" y="0"/>
          <a:ext cx="0" cy="0"/>
          <a:chOff x="0" y="0"/>
          <a:chExt cx="0" cy="0"/>
        </a:xfrm>
      </p:grpSpPr>
      <p:pic>
        <p:nvPicPr>
          <p:cNvPr id="329" name="Google Shape;329;g21c96235d90_0_182"/>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330" name="Google Shape;330;g21c96235d90_0_182"/>
          <p:cNvSpPr txBox="1"/>
          <p:nvPr/>
        </p:nvSpPr>
        <p:spPr>
          <a:xfrm>
            <a:off x="673825" y="2657850"/>
            <a:ext cx="486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on the Relationship tab to see how the two tables are connected. And then switch back to Reports tab.</a:t>
            </a:r>
            <a:endParaRPr/>
          </a:p>
        </p:txBody>
      </p:sp>
      <p:cxnSp>
        <p:nvCxnSpPr>
          <p:cNvPr id="331" name="Google Shape;331;g21c96235d90_0_182"/>
          <p:cNvCxnSpPr>
            <a:stCxn id="330" idx="1"/>
          </p:cNvCxnSpPr>
          <p:nvPr/>
        </p:nvCxnSpPr>
        <p:spPr>
          <a:xfrm rot="10800000">
            <a:off x="321925" y="1545150"/>
            <a:ext cx="351900" cy="142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35" name="Shape 335"/>
        <p:cNvGrpSpPr/>
        <p:nvPr/>
      </p:nvGrpSpPr>
      <p:grpSpPr>
        <a:xfrm>
          <a:off x="0" y="0"/>
          <a:ext cx="0" cy="0"/>
          <a:chOff x="0" y="0"/>
          <a:chExt cx="0" cy="0"/>
        </a:xfrm>
      </p:grpSpPr>
      <p:pic>
        <p:nvPicPr>
          <p:cNvPr id="336" name="Google Shape;336;g21c96235d90_0_186"/>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337" name="Google Shape;337;g21c96235d90_0_186"/>
          <p:cNvSpPr txBox="1"/>
          <p:nvPr/>
        </p:nvSpPr>
        <p:spPr>
          <a:xfrm>
            <a:off x="3429000" y="2538050"/>
            <a:ext cx="292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add a Table with the following specifications from both the datasets.</a:t>
            </a:r>
            <a:endParaRPr/>
          </a:p>
        </p:txBody>
      </p:sp>
      <p:cxnSp>
        <p:nvCxnSpPr>
          <p:cNvPr id="338" name="Google Shape;338;g21c96235d90_0_186"/>
          <p:cNvCxnSpPr/>
          <p:nvPr/>
        </p:nvCxnSpPr>
        <p:spPr>
          <a:xfrm flipH="1">
            <a:off x="7763775" y="1759425"/>
            <a:ext cx="591600" cy="6888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g21c96235d90_0_186"/>
          <p:cNvCxnSpPr/>
          <p:nvPr/>
        </p:nvCxnSpPr>
        <p:spPr>
          <a:xfrm flipH="1">
            <a:off x="7898775" y="1639625"/>
            <a:ext cx="464100" cy="10332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g21c96235d90_0_186"/>
          <p:cNvCxnSpPr/>
          <p:nvPr/>
        </p:nvCxnSpPr>
        <p:spPr>
          <a:xfrm flipH="1">
            <a:off x="8093200" y="2238575"/>
            <a:ext cx="254700" cy="7638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g21c96235d90_0_186"/>
          <p:cNvCxnSpPr/>
          <p:nvPr/>
        </p:nvCxnSpPr>
        <p:spPr>
          <a:xfrm rot="10800000">
            <a:off x="8100675" y="2845100"/>
            <a:ext cx="254700" cy="119700"/>
          </a:xfrm>
          <a:prstGeom prst="straightConnector1">
            <a:avLst/>
          </a:prstGeom>
          <a:noFill/>
          <a:ln cap="flat" cmpd="sng" w="9525">
            <a:solidFill>
              <a:schemeClr val="dk2"/>
            </a:solidFill>
            <a:prstDash val="solid"/>
            <a:round/>
            <a:headEnd len="med" w="med" type="none"/>
            <a:tailEnd len="med" w="med" type="triangle"/>
          </a:ln>
        </p:spPr>
      </p:cxnSp>
      <p:sp>
        <p:nvSpPr>
          <p:cNvPr id="342" name="Google Shape;342;g21c96235d90_0_186"/>
          <p:cNvSpPr/>
          <p:nvPr/>
        </p:nvSpPr>
        <p:spPr>
          <a:xfrm>
            <a:off x="3077100" y="2612896"/>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343" name="Google Shape;343;g21c96235d90_0_186"/>
          <p:cNvSpPr/>
          <p:nvPr/>
        </p:nvSpPr>
        <p:spPr>
          <a:xfrm>
            <a:off x="3077100" y="347062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344" name="Google Shape;344;g21c96235d90_0_186"/>
          <p:cNvSpPr txBox="1"/>
          <p:nvPr/>
        </p:nvSpPr>
        <p:spPr>
          <a:xfrm>
            <a:off x="3473925" y="3518850"/>
            <a:ext cx="28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on ‘Format your Visuals’ Button</a:t>
            </a:r>
            <a:endParaRPr/>
          </a:p>
        </p:txBody>
      </p:sp>
      <p:cxnSp>
        <p:nvCxnSpPr>
          <p:cNvPr id="345" name="Google Shape;345;g21c96235d90_0_186"/>
          <p:cNvCxnSpPr/>
          <p:nvPr/>
        </p:nvCxnSpPr>
        <p:spPr>
          <a:xfrm flipH="1" rot="10800000">
            <a:off x="2972300" y="1227850"/>
            <a:ext cx="4709400" cy="2403300"/>
          </a:xfrm>
          <a:prstGeom prst="bentConnector3">
            <a:avLst>
              <a:gd fmla="val -13831" name="adj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72" name="Shape 72"/>
        <p:cNvGrpSpPr/>
        <p:nvPr/>
      </p:nvGrpSpPr>
      <p:grpSpPr>
        <a:xfrm>
          <a:off x="0" y="0"/>
          <a:ext cx="0" cy="0"/>
          <a:chOff x="0" y="0"/>
          <a:chExt cx="0" cy="0"/>
        </a:xfrm>
      </p:grpSpPr>
      <p:pic>
        <p:nvPicPr>
          <p:cNvPr id="73" name="Google Shape;73;g239b4fad2ff_1_8"/>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74" name="Google Shape;74;g239b4fad2ff_1_8"/>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75" name="Google Shape;75;g239b4fad2ff_1_8"/>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76" name="Google Shape;76;g239b4fad2ff_1_8"/>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77" name="Google Shape;77;g239b4fad2ff_1_8"/>
          <p:cNvSpPr txBox="1"/>
          <p:nvPr/>
        </p:nvSpPr>
        <p:spPr>
          <a:xfrm>
            <a:off x="165750" y="936600"/>
            <a:ext cx="86601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4100"/>
              <a:buFont typeface="Arial"/>
              <a:buNone/>
            </a:pPr>
            <a:r>
              <a:rPr lang="en" sz="1800">
                <a:solidFill>
                  <a:schemeClr val="lt1"/>
                </a:solidFill>
              </a:rPr>
              <a:t>Power BI is a powerful business intelligence and data visualization tool developed by Microsoft. It allows users to connect, analyze, and visualize data from various sources, providing valuable insights and interactive reports. With its intuitive interface and drag-and-drop functionality, Power BI enables both technical and non-technical users to create compelling dashboards, charts, and reports that help businesses make data-driven decisions. Whether it's connecting to cloud services, on-premises databases, or Excel spreadsheets, Power BI empowers users to transform raw data into meaningful visualizations for better understanding and analysis.</a:t>
            </a:r>
            <a:endParaRPr sz="18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49" name="Shape 349"/>
        <p:cNvGrpSpPr/>
        <p:nvPr/>
      </p:nvGrpSpPr>
      <p:grpSpPr>
        <a:xfrm>
          <a:off x="0" y="0"/>
          <a:ext cx="0" cy="0"/>
          <a:chOff x="0" y="0"/>
          <a:chExt cx="0" cy="0"/>
        </a:xfrm>
      </p:grpSpPr>
      <p:pic>
        <p:nvPicPr>
          <p:cNvPr id="350" name="Google Shape;350;g21c96235d90_0_194"/>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351" name="Google Shape;351;g21c96235d90_0_194"/>
          <p:cNvSpPr txBox="1"/>
          <p:nvPr/>
        </p:nvSpPr>
        <p:spPr>
          <a:xfrm>
            <a:off x="3676075" y="2650350"/>
            <a:ext cx="24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Turn the totals off</a:t>
            </a:r>
            <a:endParaRPr/>
          </a:p>
        </p:txBody>
      </p:sp>
      <p:cxnSp>
        <p:nvCxnSpPr>
          <p:cNvPr id="352" name="Google Shape;352;g21c96235d90_0_194"/>
          <p:cNvCxnSpPr/>
          <p:nvPr/>
        </p:nvCxnSpPr>
        <p:spPr>
          <a:xfrm flipH="1" rot="10800000">
            <a:off x="5315700" y="2845000"/>
            <a:ext cx="2575500" cy="1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56" name="Shape 356"/>
        <p:cNvGrpSpPr/>
        <p:nvPr/>
      </p:nvGrpSpPr>
      <p:grpSpPr>
        <a:xfrm>
          <a:off x="0" y="0"/>
          <a:ext cx="0" cy="0"/>
          <a:chOff x="0" y="0"/>
          <a:chExt cx="0" cy="0"/>
        </a:xfrm>
      </p:grpSpPr>
      <p:pic>
        <p:nvPicPr>
          <p:cNvPr id="357" name="Google Shape;357;g21c96235d90_0_198"/>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358" name="Google Shape;358;g21c96235d90_0_198"/>
          <p:cNvSpPr txBox="1"/>
          <p:nvPr/>
        </p:nvSpPr>
        <p:spPr>
          <a:xfrm>
            <a:off x="718750" y="3466425"/>
            <a:ext cx="5121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Go to Cell elements and select Population, then turn on Background</a:t>
            </a:r>
            <a:endParaRPr/>
          </a:p>
          <a:p>
            <a:pPr indent="-317500" lvl="0" marL="457200" rtl="0" algn="l">
              <a:spcBef>
                <a:spcPts val="0"/>
              </a:spcBef>
              <a:spcAft>
                <a:spcPts val="0"/>
              </a:spcAft>
              <a:buSzPts val="1400"/>
              <a:buAutoNum type="arabicPeriod"/>
            </a:pPr>
            <a:r>
              <a:rPr lang="en"/>
              <a:t>Change summarization to Average and click OK</a:t>
            </a:r>
            <a:endParaRPr/>
          </a:p>
        </p:txBody>
      </p:sp>
      <p:sp>
        <p:nvSpPr>
          <p:cNvPr id="359" name="Google Shape;359;g21c96235d90_0_198"/>
          <p:cNvSpPr/>
          <p:nvPr/>
        </p:nvSpPr>
        <p:spPr>
          <a:xfrm>
            <a:off x="8100800" y="2964771"/>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360" name="Google Shape;360;g21c96235d90_0_198"/>
          <p:cNvSpPr/>
          <p:nvPr/>
        </p:nvSpPr>
        <p:spPr>
          <a:xfrm>
            <a:off x="3573900" y="1732096"/>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64" name="Shape 364"/>
        <p:cNvGrpSpPr/>
        <p:nvPr/>
      </p:nvGrpSpPr>
      <p:grpSpPr>
        <a:xfrm>
          <a:off x="0" y="0"/>
          <a:ext cx="0" cy="0"/>
          <a:chOff x="0" y="0"/>
          <a:chExt cx="0" cy="0"/>
        </a:xfrm>
      </p:grpSpPr>
      <p:pic>
        <p:nvPicPr>
          <p:cNvPr id="365" name="Google Shape;365;g21c96235d90_0_202"/>
          <p:cNvPicPr preferRelativeResize="0"/>
          <p:nvPr/>
        </p:nvPicPr>
        <p:blipFill>
          <a:blip r:embed="rId3">
            <a:alphaModFix/>
          </a:blip>
          <a:stretch>
            <a:fillRect/>
          </a:stretch>
        </p:blipFill>
        <p:spPr>
          <a:xfrm>
            <a:off x="152400" y="152400"/>
            <a:ext cx="8839198" cy="4748596"/>
          </a:xfrm>
          <a:prstGeom prst="rect">
            <a:avLst/>
          </a:prstGeom>
          <a:noFill/>
          <a:ln>
            <a:noFill/>
          </a:ln>
        </p:spPr>
      </p:pic>
      <p:sp>
        <p:nvSpPr>
          <p:cNvPr id="366" name="Google Shape;366;g21c96235d90_0_202"/>
          <p:cNvSpPr txBox="1"/>
          <p:nvPr/>
        </p:nvSpPr>
        <p:spPr>
          <a:xfrm>
            <a:off x="3563775" y="2515600"/>
            <a:ext cx="24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should end up with a table looking like this.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370" name="Shape 370"/>
        <p:cNvGrpSpPr/>
        <p:nvPr/>
      </p:nvGrpSpPr>
      <p:grpSpPr>
        <a:xfrm>
          <a:off x="0" y="0"/>
          <a:ext cx="0" cy="0"/>
          <a:chOff x="0" y="0"/>
          <a:chExt cx="0" cy="0"/>
        </a:xfrm>
      </p:grpSpPr>
      <p:sp>
        <p:nvSpPr>
          <p:cNvPr id="371" name="Google Shape;371;g21c96235d90_0_206"/>
          <p:cNvSpPr txBox="1"/>
          <p:nvPr/>
        </p:nvSpPr>
        <p:spPr>
          <a:xfrm>
            <a:off x="241950" y="1725150"/>
            <a:ext cx="86601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Keep Adding more </a:t>
            </a:r>
            <a:r>
              <a:rPr b="1" lang="en" sz="4500">
                <a:solidFill>
                  <a:schemeClr val="lt1"/>
                </a:solidFill>
              </a:rPr>
              <a:t>elements</a:t>
            </a:r>
            <a:r>
              <a:rPr b="1" lang="en" sz="4500">
                <a:solidFill>
                  <a:schemeClr val="lt1"/>
                </a:solidFill>
              </a:rPr>
              <a:t> and exploring ways to format the Cells</a:t>
            </a:r>
            <a:endParaRPr b="1" i="0" sz="4500" u="none" cap="none" strike="noStrike">
              <a:solidFill>
                <a:schemeClr val="lt1"/>
              </a:solidFill>
              <a:latin typeface="Arial"/>
              <a:ea typeface="Arial"/>
              <a:cs typeface="Arial"/>
              <a:sym typeface="Arial"/>
            </a:endParaRPr>
          </a:p>
        </p:txBody>
      </p:sp>
      <p:pic>
        <p:nvPicPr>
          <p:cNvPr id="372" name="Google Shape;372;g21c96235d90_0_206"/>
          <p:cNvPicPr preferRelativeResize="0"/>
          <p:nvPr/>
        </p:nvPicPr>
        <p:blipFill rotWithShape="1">
          <a:blip r:embed="rId3">
            <a:alphaModFix/>
          </a:blip>
          <a:srcRect b="0" l="0" r="0" t="0"/>
          <a:stretch/>
        </p:blipFill>
        <p:spPr>
          <a:xfrm rot="720615">
            <a:off x="-345750" y="2834025"/>
            <a:ext cx="1974947" cy="2487726"/>
          </a:xfrm>
          <a:prstGeom prst="rect">
            <a:avLst/>
          </a:prstGeom>
          <a:noFill/>
          <a:ln>
            <a:noFill/>
          </a:ln>
        </p:spPr>
      </p:pic>
      <p:pic>
        <p:nvPicPr>
          <p:cNvPr id="373" name="Google Shape;373;g21c96235d90_0_206"/>
          <p:cNvPicPr preferRelativeResize="0"/>
          <p:nvPr/>
        </p:nvPicPr>
        <p:blipFill rotWithShape="1">
          <a:blip r:embed="rId4">
            <a:alphaModFix/>
          </a:blip>
          <a:srcRect b="0" l="0" r="0" t="0"/>
          <a:stretch/>
        </p:blipFill>
        <p:spPr>
          <a:xfrm rot="-254847">
            <a:off x="6638232" y="-95600"/>
            <a:ext cx="2679769" cy="265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81" name="Shape 81"/>
        <p:cNvGrpSpPr/>
        <p:nvPr/>
      </p:nvGrpSpPr>
      <p:grpSpPr>
        <a:xfrm>
          <a:off x="0" y="0"/>
          <a:ext cx="0" cy="0"/>
          <a:chOff x="0" y="0"/>
          <a:chExt cx="0" cy="0"/>
        </a:xfrm>
      </p:grpSpPr>
      <p:pic>
        <p:nvPicPr>
          <p:cNvPr id="82" name="Google Shape;82;g239b4fad2ff_1_16"/>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83" name="Google Shape;83;g239b4fad2ff_1_16"/>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84" name="Google Shape;84;g239b4fad2ff_1_16"/>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85" name="Google Shape;85;g239b4fad2ff_1_16"/>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86" name="Google Shape;86;g239b4fad2ff_1_16"/>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Where did it start?</a:t>
            </a:r>
            <a:endParaRPr b="1" i="0" sz="45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90" name="Shape 90"/>
        <p:cNvGrpSpPr/>
        <p:nvPr/>
      </p:nvGrpSpPr>
      <p:grpSpPr>
        <a:xfrm>
          <a:off x="0" y="0"/>
          <a:ext cx="0" cy="0"/>
          <a:chOff x="0" y="0"/>
          <a:chExt cx="0" cy="0"/>
        </a:xfrm>
      </p:grpSpPr>
      <p:pic>
        <p:nvPicPr>
          <p:cNvPr id="91" name="Google Shape;91;g239b4fad2ff_1_24"/>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92" name="Google Shape;92;g239b4fad2ff_1_24"/>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93" name="Google Shape;93;g239b4fad2ff_1_24"/>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94" name="Google Shape;94;g239b4fad2ff_1_24"/>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95" name="Google Shape;95;g239b4fad2ff_1_24"/>
          <p:cNvSpPr txBox="1"/>
          <p:nvPr/>
        </p:nvSpPr>
        <p:spPr>
          <a:xfrm>
            <a:off x="241950" y="1725150"/>
            <a:ext cx="86601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4100"/>
              <a:buFont typeface="Arial"/>
              <a:buNone/>
            </a:pPr>
            <a:r>
              <a:rPr b="1" lang="en" sz="1600">
                <a:solidFill>
                  <a:schemeClr val="lt1"/>
                </a:solidFill>
              </a:rPr>
              <a:t>Project Gemini (2006-2010)</a:t>
            </a:r>
            <a:r>
              <a:rPr lang="en" sz="1600">
                <a:solidFill>
                  <a:schemeClr val="lt1"/>
                </a:solidFill>
              </a:rPr>
              <a:t>: The journey of Power BI began with Project Gemini, an internal Microsoft project aimed at enhancing Excel's data analysis capabilities. It focused on in-memory analytics and self-service business intelligence</a:t>
            </a:r>
            <a:endParaRPr sz="1600">
              <a:solidFill>
                <a:schemeClr val="lt1"/>
              </a:solidFill>
            </a:endParaRPr>
          </a:p>
        </p:txBody>
      </p:sp>
      <p:pic>
        <p:nvPicPr>
          <p:cNvPr id="96" name="Google Shape;96;g239b4fad2ff_1_24"/>
          <p:cNvPicPr preferRelativeResize="0"/>
          <p:nvPr/>
        </p:nvPicPr>
        <p:blipFill rotWithShape="1">
          <a:blip r:embed="rId6">
            <a:alphaModFix/>
          </a:blip>
          <a:srcRect b="40568" l="0" r="0" t="0"/>
          <a:stretch/>
        </p:blipFill>
        <p:spPr>
          <a:xfrm>
            <a:off x="1903850" y="2808176"/>
            <a:ext cx="5023425" cy="1411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00" name="Shape 100"/>
        <p:cNvGrpSpPr/>
        <p:nvPr/>
      </p:nvGrpSpPr>
      <p:grpSpPr>
        <a:xfrm>
          <a:off x="0" y="0"/>
          <a:ext cx="0" cy="0"/>
          <a:chOff x="0" y="0"/>
          <a:chExt cx="0" cy="0"/>
        </a:xfrm>
      </p:grpSpPr>
      <p:pic>
        <p:nvPicPr>
          <p:cNvPr id="101" name="Google Shape;101;g239b4fad2ff_1_32"/>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102" name="Google Shape;102;g239b4fad2ff_1_32"/>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103" name="Google Shape;103;g239b4fad2ff_1_32"/>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104" name="Google Shape;104;g239b4fad2ff_1_32"/>
          <p:cNvSpPr txBox="1"/>
          <p:nvPr/>
        </p:nvSpPr>
        <p:spPr>
          <a:xfrm>
            <a:off x="-62850" y="429750"/>
            <a:ext cx="8660100" cy="2955300"/>
          </a:xfrm>
          <a:prstGeom prst="rect">
            <a:avLst/>
          </a:prstGeom>
          <a:noFill/>
          <a:ln>
            <a:noFill/>
          </a:ln>
        </p:spPr>
        <p:txBody>
          <a:bodyPr anchorCtr="0" anchor="t" bIns="91425" lIns="91425" spcFirstLastPara="1" rIns="91425" wrap="square" tIns="91425">
            <a:spAutoFit/>
          </a:bodyPr>
          <a:lstStyle/>
          <a:p>
            <a:pPr indent="-228600" lvl="0" marL="457200" rtl="0" algn="just">
              <a:spcBef>
                <a:spcPts val="0"/>
              </a:spcBef>
              <a:spcAft>
                <a:spcPts val="0"/>
              </a:spcAft>
              <a:buClr>
                <a:schemeClr val="lt1"/>
              </a:buClr>
              <a:buSzPts val="1800"/>
              <a:buNone/>
            </a:pPr>
            <a:r>
              <a:rPr lang="en" sz="1800">
                <a:solidFill>
                  <a:schemeClr val="lt1"/>
                </a:solidFill>
              </a:rPr>
              <a:t>For the subsequent years, Microsoft kept adding features to Excel’s Gemini project.</a:t>
            </a:r>
            <a:endParaRPr sz="1800">
              <a:solidFill>
                <a:schemeClr val="lt1"/>
              </a:solidFill>
            </a:endParaRPr>
          </a:p>
          <a:p>
            <a:pPr indent="-228600" lvl="0" marL="457200" rtl="0" algn="just">
              <a:spcBef>
                <a:spcPts val="0"/>
              </a:spcBef>
              <a:spcAft>
                <a:spcPts val="0"/>
              </a:spcAft>
              <a:buClr>
                <a:schemeClr val="lt1"/>
              </a:buClr>
              <a:buSzPts val="1800"/>
              <a:buNone/>
            </a:pPr>
            <a:r>
              <a:rPr b="1" lang="en" sz="1800">
                <a:solidFill>
                  <a:schemeClr val="lt1"/>
                </a:solidFill>
              </a:rPr>
              <a:t>Power Pivot (2010)</a:t>
            </a:r>
            <a:r>
              <a:rPr lang="en" sz="1800">
                <a:solidFill>
                  <a:schemeClr val="lt1"/>
                </a:solidFill>
              </a:rPr>
              <a:t>: In 2010, Microsoft introduced Power Pivot as an add-in for Excel 2010. It enabled users to work with large datasets, create data models, and perform data analysis using the Data Analysis Expressions (DAX) language.</a:t>
            </a:r>
            <a:endParaRPr sz="1800">
              <a:solidFill>
                <a:schemeClr val="lt1"/>
              </a:solidFill>
            </a:endParaRPr>
          </a:p>
          <a:p>
            <a:pPr indent="-228600" lvl="0" marL="457200" rtl="0" algn="just">
              <a:spcBef>
                <a:spcPts val="0"/>
              </a:spcBef>
              <a:spcAft>
                <a:spcPts val="0"/>
              </a:spcAft>
              <a:buClr>
                <a:schemeClr val="lt1"/>
              </a:buClr>
              <a:buSzPts val="1800"/>
              <a:buNone/>
            </a:pPr>
            <a:r>
              <a:rPr b="1" lang="en" sz="1800">
                <a:solidFill>
                  <a:schemeClr val="lt1"/>
                </a:solidFill>
              </a:rPr>
              <a:t>Power View and Power Map (2012)</a:t>
            </a:r>
            <a:r>
              <a:rPr lang="en" sz="1800">
                <a:solidFill>
                  <a:schemeClr val="lt1"/>
                </a:solidFill>
              </a:rPr>
              <a:t>: With the release of Excel 2013, Microsoft added Power View for interactive data visualization and Power Map for geospatial data visualization, further enhancing the self-service BI capabilities of Excel.</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08" name="Shape 108"/>
        <p:cNvGrpSpPr/>
        <p:nvPr/>
      </p:nvGrpSpPr>
      <p:grpSpPr>
        <a:xfrm>
          <a:off x="0" y="0"/>
          <a:ext cx="0" cy="0"/>
          <a:chOff x="0" y="0"/>
          <a:chExt cx="0" cy="0"/>
        </a:xfrm>
      </p:grpSpPr>
      <p:pic>
        <p:nvPicPr>
          <p:cNvPr id="109" name="Google Shape;109;g239b4fad2ff_1_0"/>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110" name="Google Shape;110;g239b4fad2ff_1_0"/>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111" name="Google Shape;111;g239b4fad2ff_1_0"/>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112" name="Google Shape;112;g239b4fad2ff_1_0"/>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113" name="Google Shape;113;g239b4fad2ff_1_0"/>
          <p:cNvSpPr txBox="1"/>
          <p:nvPr/>
        </p:nvSpPr>
        <p:spPr>
          <a:xfrm>
            <a:off x="241950" y="1725150"/>
            <a:ext cx="86601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And then finally in 2015,     Power BI was born.</a:t>
            </a:r>
            <a:endParaRPr b="1" i="0" sz="4500" u="none" cap="none" strike="noStrike">
              <a:solidFill>
                <a:schemeClr val="lt1"/>
              </a:solidFill>
              <a:latin typeface="Arial"/>
              <a:ea typeface="Arial"/>
              <a:cs typeface="Arial"/>
              <a:sym typeface="Arial"/>
            </a:endParaRPr>
          </a:p>
        </p:txBody>
      </p:sp>
      <p:pic>
        <p:nvPicPr>
          <p:cNvPr id="114" name="Google Shape;114;g239b4fad2ff_1_0"/>
          <p:cNvPicPr preferRelativeResize="0"/>
          <p:nvPr/>
        </p:nvPicPr>
        <p:blipFill rotWithShape="1">
          <a:blip r:embed="rId6">
            <a:alphaModFix/>
          </a:blip>
          <a:srcRect b="0" l="26903" r="27100" t="0"/>
          <a:stretch/>
        </p:blipFill>
        <p:spPr>
          <a:xfrm>
            <a:off x="973875" y="2467150"/>
            <a:ext cx="835800" cy="95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18" name="Shape 118"/>
        <p:cNvGrpSpPr/>
        <p:nvPr/>
      </p:nvGrpSpPr>
      <p:grpSpPr>
        <a:xfrm>
          <a:off x="0" y="0"/>
          <a:ext cx="0" cy="0"/>
          <a:chOff x="0" y="0"/>
          <a:chExt cx="0" cy="0"/>
        </a:xfrm>
      </p:grpSpPr>
      <p:pic>
        <p:nvPicPr>
          <p:cNvPr id="119" name="Google Shape;119;g239b4fad2ff_1_54"/>
          <p:cNvPicPr preferRelativeResize="0"/>
          <p:nvPr/>
        </p:nvPicPr>
        <p:blipFill rotWithShape="1">
          <a:blip r:embed="rId3">
            <a:alphaModFix/>
          </a:blip>
          <a:srcRect b="0" l="0" r="0" t="0"/>
          <a:stretch/>
        </p:blipFill>
        <p:spPr>
          <a:xfrm rot="720615">
            <a:off x="-308325" y="2834025"/>
            <a:ext cx="1974947" cy="2487726"/>
          </a:xfrm>
          <a:prstGeom prst="rect">
            <a:avLst/>
          </a:prstGeom>
          <a:noFill/>
          <a:ln>
            <a:noFill/>
          </a:ln>
        </p:spPr>
      </p:pic>
      <p:pic>
        <p:nvPicPr>
          <p:cNvPr id="120" name="Google Shape;120;g239b4fad2ff_1_54"/>
          <p:cNvPicPr preferRelativeResize="0"/>
          <p:nvPr/>
        </p:nvPicPr>
        <p:blipFill rotWithShape="1">
          <a:blip r:embed="rId4">
            <a:alphaModFix/>
          </a:blip>
          <a:srcRect b="0" l="0" r="0" t="0"/>
          <a:stretch/>
        </p:blipFill>
        <p:spPr>
          <a:xfrm rot="-254847">
            <a:off x="6675657" y="-95600"/>
            <a:ext cx="2679769" cy="2655775"/>
          </a:xfrm>
          <a:prstGeom prst="rect">
            <a:avLst/>
          </a:prstGeom>
          <a:noFill/>
          <a:ln>
            <a:noFill/>
          </a:ln>
        </p:spPr>
      </p:pic>
      <p:pic>
        <p:nvPicPr>
          <p:cNvPr id="121" name="Google Shape;121;g239b4fad2ff_1_54"/>
          <p:cNvPicPr preferRelativeResize="0"/>
          <p:nvPr/>
        </p:nvPicPr>
        <p:blipFill rotWithShape="1">
          <a:blip r:embed="rId5">
            <a:alphaModFix/>
          </a:blip>
          <a:srcRect b="0" l="0" r="0" t="0"/>
          <a:stretch/>
        </p:blipFill>
        <p:spPr>
          <a:xfrm>
            <a:off x="8588876" y="4477525"/>
            <a:ext cx="176824" cy="400200"/>
          </a:xfrm>
          <a:prstGeom prst="rect">
            <a:avLst/>
          </a:prstGeom>
          <a:noFill/>
          <a:ln>
            <a:noFill/>
          </a:ln>
        </p:spPr>
      </p:pic>
      <p:sp>
        <p:nvSpPr>
          <p:cNvPr id="122" name="Google Shape;122;g239b4fad2ff_1_54"/>
          <p:cNvSpPr txBox="1"/>
          <p:nvPr/>
        </p:nvSpPr>
        <p:spPr>
          <a:xfrm>
            <a:off x="1048675" y="1439275"/>
            <a:ext cx="767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lt1"/>
              </a:solidFill>
              <a:latin typeface="Inter SemiBold"/>
              <a:ea typeface="Inter SemiBold"/>
              <a:cs typeface="Inter SemiBold"/>
              <a:sym typeface="Inter SemiBold"/>
            </a:endParaRPr>
          </a:p>
        </p:txBody>
      </p:sp>
      <p:sp>
        <p:nvSpPr>
          <p:cNvPr id="123" name="Google Shape;123;g239b4fad2ff_1_54"/>
          <p:cNvSpPr txBox="1"/>
          <p:nvPr/>
        </p:nvSpPr>
        <p:spPr>
          <a:xfrm>
            <a:off x="241950" y="1725150"/>
            <a:ext cx="86601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 sz="4500">
                <a:solidFill>
                  <a:schemeClr val="lt1"/>
                </a:solidFill>
              </a:rPr>
              <a:t>Download and Install Power BI</a:t>
            </a:r>
            <a:endParaRPr b="1" i="0" sz="45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3B"/>
        </a:solidFill>
      </p:bgPr>
    </p:bg>
    <p:spTree>
      <p:nvGrpSpPr>
        <p:cNvPr id="127" name="Shape 127"/>
        <p:cNvGrpSpPr/>
        <p:nvPr/>
      </p:nvGrpSpPr>
      <p:grpSpPr>
        <a:xfrm>
          <a:off x="0" y="0"/>
          <a:ext cx="0" cy="0"/>
          <a:chOff x="0" y="0"/>
          <a:chExt cx="0" cy="0"/>
        </a:xfrm>
      </p:grpSpPr>
      <p:pic>
        <p:nvPicPr>
          <p:cNvPr id="128" name="Google Shape;128;p8"/>
          <p:cNvPicPr preferRelativeResize="0"/>
          <p:nvPr/>
        </p:nvPicPr>
        <p:blipFill rotWithShape="1">
          <a:blip r:embed="rId3">
            <a:alphaModFix/>
          </a:blip>
          <a:srcRect b="0" l="0" r="0" t="0"/>
          <a:stretch/>
        </p:blipFill>
        <p:spPr>
          <a:xfrm>
            <a:off x="6891157" y="-313825"/>
            <a:ext cx="2679768" cy="2655775"/>
          </a:xfrm>
          <a:prstGeom prst="rect">
            <a:avLst/>
          </a:prstGeom>
          <a:noFill/>
          <a:ln>
            <a:noFill/>
          </a:ln>
        </p:spPr>
      </p:pic>
      <p:pic>
        <p:nvPicPr>
          <p:cNvPr id="129" name="Google Shape;129;p8"/>
          <p:cNvPicPr preferRelativeResize="0"/>
          <p:nvPr/>
        </p:nvPicPr>
        <p:blipFill rotWithShape="1">
          <a:blip r:embed="rId4">
            <a:alphaModFix/>
          </a:blip>
          <a:srcRect b="0" l="0" r="0" t="0"/>
          <a:stretch/>
        </p:blipFill>
        <p:spPr>
          <a:xfrm>
            <a:off x="8747426" y="4574425"/>
            <a:ext cx="176824" cy="400200"/>
          </a:xfrm>
          <a:prstGeom prst="rect">
            <a:avLst/>
          </a:prstGeom>
          <a:noFill/>
          <a:ln>
            <a:noFill/>
          </a:ln>
        </p:spPr>
      </p:pic>
      <p:sp>
        <p:nvSpPr>
          <p:cNvPr id="130" name="Google Shape;130;p8"/>
          <p:cNvSpPr txBox="1"/>
          <p:nvPr/>
        </p:nvSpPr>
        <p:spPr>
          <a:xfrm>
            <a:off x="170725" y="126850"/>
            <a:ext cx="7937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097A7"/>
                </a:solidFill>
                <a:latin typeface="Inter"/>
                <a:ea typeface="Inter"/>
                <a:cs typeface="Inter"/>
                <a:sym typeface="Inter"/>
              </a:rPr>
              <a:t>Power BI Link: </a:t>
            </a:r>
            <a:r>
              <a:rPr b="1" lang="en" sz="2000">
                <a:solidFill>
                  <a:srgbClr val="0097A7"/>
                </a:solidFill>
                <a:latin typeface="Inter"/>
                <a:ea typeface="Inter"/>
                <a:cs typeface="Inter"/>
                <a:sym typeface="Inter"/>
              </a:rPr>
              <a:t>https://powerbi.microsoft.com/en-us/desktop/</a:t>
            </a:r>
            <a:endParaRPr b="1" i="0" sz="20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FFFF"/>
              </a:solidFill>
              <a:latin typeface="Inter"/>
              <a:ea typeface="Inter"/>
              <a:cs typeface="Inter"/>
              <a:sym typeface="Inter"/>
            </a:endParaRPr>
          </a:p>
        </p:txBody>
      </p:sp>
      <p:pic>
        <p:nvPicPr>
          <p:cNvPr id="131" name="Google Shape;131;p8"/>
          <p:cNvPicPr preferRelativeResize="0"/>
          <p:nvPr/>
        </p:nvPicPr>
        <p:blipFill>
          <a:blip r:embed="rId5">
            <a:alphaModFix/>
          </a:blip>
          <a:stretch>
            <a:fillRect/>
          </a:stretch>
        </p:blipFill>
        <p:spPr>
          <a:xfrm>
            <a:off x="152400" y="1079650"/>
            <a:ext cx="6586356" cy="3606911"/>
          </a:xfrm>
          <a:prstGeom prst="rect">
            <a:avLst/>
          </a:prstGeom>
          <a:noFill/>
          <a:ln>
            <a:noFill/>
          </a:ln>
        </p:spPr>
      </p:pic>
      <p:sp>
        <p:nvSpPr>
          <p:cNvPr id="132" name="Google Shape;132;p8"/>
          <p:cNvSpPr/>
          <p:nvPr/>
        </p:nvSpPr>
        <p:spPr>
          <a:xfrm>
            <a:off x="2283500" y="2934875"/>
            <a:ext cx="846000" cy="276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8"/>
          <p:cNvSpPr/>
          <p:nvPr/>
        </p:nvSpPr>
        <p:spPr>
          <a:xfrm>
            <a:off x="3282325" y="3166925"/>
            <a:ext cx="846000" cy="32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8"/>
          <p:cNvPicPr preferRelativeResize="0"/>
          <p:nvPr/>
        </p:nvPicPr>
        <p:blipFill>
          <a:blip r:embed="rId6">
            <a:alphaModFix/>
          </a:blip>
          <a:stretch>
            <a:fillRect/>
          </a:stretch>
        </p:blipFill>
        <p:spPr>
          <a:xfrm>
            <a:off x="4403000" y="2165846"/>
            <a:ext cx="3959875" cy="1563125"/>
          </a:xfrm>
          <a:prstGeom prst="rect">
            <a:avLst/>
          </a:prstGeom>
          <a:noFill/>
          <a:ln>
            <a:noFill/>
          </a:ln>
        </p:spPr>
      </p:pic>
      <p:sp>
        <p:nvSpPr>
          <p:cNvPr id="135" name="Google Shape;135;p8"/>
          <p:cNvSpPr/>
          <p:nvPr/>
        </p:nvSpPr>
        <p:spPr>
          <a:xfrm>
            <a:off x="1778775" y="293487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136" name="Google Shape;136;p8"/>
          <p:cNvSpPr/>
          <p:nvPr/>
        </p:nvSpPr>
        <p:spPr>
          <a:xfrm>
            <a:off x="5944175" y="3251975"/>
            <a:ext cx="351900" cy="35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137" name="Google Shape;137;p8"/>
          <p:cNvSpPr/>
          <p:nvPr/>
        </p:nvSpPr>
        <p:spPr>
          <a:xfrm>
            <a:off x="7052650" y="3691050"/>
            <a:ext cx="381900" cy="1145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6456375" y="3289475"/>
            <a:ext cx="1202700" cy="276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1A1A3B"/>
      </a:dk1>
      <a:lt1>
        <a:srgbClr val="FFFFFF"/>
      </a:lt1>
      <a:dk2>
        <a:srgbClr val="595959"/>
      </a:dk2>
      <a:lt2>
        <a:srgbClr val="EEEEEE"/>
      </a:lt2>
      <a:accent1>
        <a:srgbClr val="4451FF"/>
      </a:accent1>
      <a:accent2>
        <a:srgbClr val="7683FF"/>
      </a:accent2>
      <a:accent3>
        <a:srgbClr val="00EEE9"/>
      </a:accent3>
      <a:accent4>
        <a:srgbClr val="00E1F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